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4"/>
  </p:notesMasterIdLst>
  <p:handoutMasterIdLst>
    <p:handoutMasterId r:id="rId45"/>
  </p:handoutMasterIdLst>
  <p:sldIdLst>
    <p:sldId id="258" r:id="rId5"/>
    <p:sldId id="275" r:id="rId6"/>
    <p:sldId id="276" r:id="rId7"/>
    <p:sldId id="257" r:id="rId8"/>
    <p:sldId id="278" r:id="rId9"/>
    <p:sldId id="285" r:id="rId10"/>
    <p:sldId id="287" r:id="rId11"/>
    <p:sldId id="289" r:id="rId12"/>
    <p:sldId id="291" r:id="rId13"/>
    <p:sldId id="290" r:id="rId14"/>
    <p:sldId id="292" r:id="rId15"/>
    <p:sldId id="295" r:id="rId16"/>
    <p:sldId id="294" r:id="rId17"/>
    <p:sldId id="297" r:id="rId18"/>
    <p:sldId id="296" r:id="rId19"/>
    <p:sldId id="270" r:id="rId20"/>
    <p:sldId id="298" r:id="rId21"/>
    <p:sldId id="299" r:id="rId22"/>
    <p:sldId id="300" r:id="rId23"/>
    <p:sldId id="354" r:id="rId24"/>
    <p:sldId id="301" r:id="rId25"/>
    <p:sldId id="302" r:id="rId26"/>
    <p:sldId id="317" r:id="rId27"/>
    <p:sldId id="303" r:id="rId28"/>
    <p:sldId id="304" r:id="rId29"/>
    <p:sldId id="305" r:id="rId30"/>
    <p:sldId id="306" r:id="rId31"/>
    <p:sldId id="307" r:id="rId32"/>
    <p:sldId id="308" r:id="rId33"/>
    <p:sldId id="309" r:id="rId34"/>
    <p:sldId id="353" r:id="rId35"/>
    <p:sldId id="312" r:id="rId36"/>
    <p:sldId id="313" r:id="rId37"/>
    <p:sldId id="314" r:id="rId38"/>
    <p:sldId id="320" r:id="rId39"/>
    <p:sldId id="321" r:id="rId40"/>
    <p:sldId id="318" r:id="rId41"/>
    <p:sldId id="319" r:id="rId42"/>
    <p:sldId id="284"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56B1"/>
    <a:srgbClr val="024EA2"/>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9" autoAdjust="0"/>
    <p:restoredTop sz="88655" autoAdjust="0"/>
  </p:normalViewPr>
  <p:slideViewPr>
    <p:cSldViewPr snapToGrid="0">
      <p:cViewPr varScale="1">
        <p:scale>
          <a:sx n="57" d="100"/>
          <a:sy n="57" d="100"/>
        </p:scale>
        <p:origin x="948" y="36"/>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r>
              <a:rPr lang="fr-BE" baseline="0">
                <a:solidFill>
                  <a:schemeClr val="tx1">
                    <a:lumMod val="50000"/>
                  </a:schemeClr>
                </a:solidFill>
              </a:rPr>
              <a:t>PPD effectiveness and inclusivity</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endParaRPr lang="en-US"/>
        </a:p>
      </c:txPr>
    </c:title>
    <c:autoTitleDeleted val="0"/>
    <c:plotArea>
      <c:layout/>
      <c:radarChart>
        <c:radarStyle val="marker"/>
        <c:varyColors val="0"/>
        <c:ser>
          <c:idx val="0"/>
          <c:order val="0"/>
          <c:tx>
            <c:strRef>
              <c:f>Sheet1!$B$1</c:f>
              <c:strCache>
                <c:ptCount val="1"/>
                <c:pt idx="0">
                  <c:v>Country </c:v>
                </c:pt>
              </c:strCache>
            </c:strRef>
          </c:tx>
          <c:spPr>
            <a:ln w="28575" cap="rnd">
              <a:solidFill>
                <a:schemeClr val="accent1"/>
              </a:solidFill>
              <a:round/>
            </a:ln>
            <a:effectLst/>
          </c:spPr>
          <c:marker>
            <c:symbol val="none"/>
          </c:marker>
          <c:cat>
            <c:strRef>
              <c:f>Sheet1!$A$2:$A$13</c:f>
              <c:strCache>
                <c:ptCount val="12"/>
                <c:pt idx="0">
                  <c:v>Effectiveness of PPD </c:v>
                </c:pt>
                <c:pt idx="1">
                  <c:v>Government</c:v>
                </c:pt>
                <c:pt idx="2">
                  <c:v>Local private sector</c:v>
                </c:pt>
                <c:pt idx="3">
                  <c:v>EU private sector</c:v>
                </c:pt>
                <c:pt idx="4">
                  <c:v>SMEs </c:v>
                </c:pt>
                <c:pt idx="5">
                  <c:v>Large companies </c:v>
                </c:pt>
                <c:pt idx="6">
                  <c:v>Micro and informal enterprises</c:v>
                </c:pt>
                <c:pt idx="7">
                  <c:v>IFIs </c:v>
                </c:pt>
                <c:pt idx="8">
                  <c:v>International Organisations</c:v>
                </c:pt>
                <c:pt idx="9">
                  <c:v>Local financial sector </c:v>
                </c:pt>
                <c:pt idx="10">
                  <c:v>Women  </c:v>
                </c:pt>
                <c:pt idx="11">
                  <c:v>Young people</c:v>
                </c:pt>
              </c:strCache>
            </c:strRef>
          </c:cat>
          <c:val>
            <c:numRef>
              <c:f>Sheet1!$B$2:$B$13</c:f>
              <c:numCache>
                <c:formatCode>General</c:formatCode>
                <c:ptCount val="12"/>
                <c:pt idx="0">
                  <c:v>6</c:v>
                </c:pt>
                <c:pt idx="1">
                  <c:v>6</c:v>
                </c:pt>
                <c:pt idx="2">
                  <c:v>7</c:v>
                </c:pt>
                <c:pt idx="3">
                  <c:v>5</c:v>
                </c:pt>
                <c:pt idx="4">
                  <c:v>4</c:v>
                </c:pt>
                <c:pt idx="5">
                  <c:v>7</c:v>
                </c:pt>
                <c:pt idx="6">
                  <c:v>3</c:v>
                </c:pt>
                <c:pt idx="7">
                  <c:v>4</c:v>
                </c:pt>
                <c:pt idx="8">
                  <c:v>6</c:v>
                </c:pt>
                <c:pt idx="9">
                  <c:v>7</c:v>
                </c:pt>
                <c:pt idx="10">
                  <c:v>0</c:v>
                </c:pt>
                <c:pt idx="11">
                  <c:v>0</c:v>
                </c:pt>
              </c:numCache>
            </c:numRef>
          </c:val>
          <c:extLst>
            <c:ext xmlns:c16="http://schemas.microsoft.com/office/drawing/2014/chart" uri="{C3380CC4-5D6E-409C-BE32-E72D297353CC}">
              <c16:uniqueId val="{00000000-5E36-4E0E-AF0D-12106A5B871C}"/>
            </c:ext>
          </c:extLst>
        </c:ser>
        <c:ser>
          <c:idx val="1"/>
          <c:order val="1"/>
          <c:tx>
            <c:strRef>
              <c:f>Sheet1!$C$1</c:f>
              <c:strCache>
                <c:ptCount val="1"/>
                <c:pt idx="0">
                  <c:v>Average </c:v>
                </c:pt>
              </c:strCache>
            </c:strRef>
          </c:tx>
          <c:spPr>
            <a:ln w="28575" cap="rnd">
              <a:solidFill>
                <a:schemeClr val="accent2"/>
              </a:solidFill>
              <a:round/>
            </a:ln>
            <a:effectLst/>
          </c:spPr>
          <c:marker>
            <c:symbol val="none"/>
          </c:marker>
          <c:cat>
            <c:strRef>
              <c:f>Sheet1!$A$2:$A$13</c:f>
              <c:strCache>
                <c:ptCount val="12"/>
                <c:pt idx="0">
                  <c:v>Effectiveness of PPD </c:v>
                </c:pt>
                <c:pt idx="1">
                  <c:v>Government</c:v>
                </c:pt>
                <c:pt idx="2">
                  <c:v>Local private sector</c:v>
                </c:pt>
                <c:pt idx="3">
                  <c:v>EU private sector</c:v>
                </c:pt>
                <c:pt idx="4">
                  <c:v>SMEs </c:v>
                </c:pt>
                <c:pt idx="5">
                  <c:v>Large companies </c:v>
                </c:pt>
                <c:pt idx="6">
                  <c:v>Micro and informal enterprises</c:v>
                </c:pt>
                <c:pt idx="7">
                  <c:v>IFIs </c:v>
                </c:pt>
                <c:pt idx="8">
                  <c:v>International Organisations</c:v>
                </c:pt>
                <c:pt idx="9">
                  <c:v>Local financial sector </c:v>
                </c:pt>
                <c:pt idx="10">
                  <c:v>Women  </c:v>
                </c:pt>
                <c:pt idx="11">
                  <c:v>Young people</c:v>
                </c:pt>
              </c:strCache>
            </c:strRef>
          </c:cat>
          <c:val>
            <c:numRef>
              <c:f>Sheet1!$C$2:$C$13</c:f>
              <c:numCache>
                <c:formatCode>General</c:formatCode>
                <c:ptCount val="12"/>
                <c:pt idx="0">
                  <c:v>4.0294117649999999</c:v>
                </c:pt>
                <c:pt idx="1">
                  <c:v>6.1470588240000001</c:v>
                </c:pt>
                <c:pt idx="2">
                  <c:v>5.7941176470000002</c:v>
                </c:pt>
                <c:pt idx="3">
                  <c:v>2.6764705879999999</c:v>
                </c:pt>
                <c:pt idx="4">
                  <c:v>4.0588235289999997</c:v>
                </c:pt>
                <c:pt idx="5">
                  <c:v>5.7647058820000003</c:v>
                </c:pt>
                <c:pt idx="6">
                  <c:v>2.411764706</c:v>
                </c:pt>
                <c:pt idx="7">
                  <c:v>2.5294117649999999</c:v>
                </c:pt>
                <c:pt idx="8">
                  <c:v>3.6764705879999999</c:v>
                </c:pt>
                <c:pt idx="9">
                  <c:v>4.7647058820000003</c:v>
                </c:pt>
                <c:pt idx="10">
                  <c:v>2.8235294120000001</c:v>
                </c:pt>
                <c:pt idx="11">
                  <c:v>2.1176470589999998</c:v>
                </c:pt>
              </c:numCache>
            </c:numRef>
          </c:val>
          <c:extLst>
            <c:ext xmlns:c16="http://schemas.microsoft.com/office/drawing/2014/chart" uri="{C3380CC4-5D6E-409C-BE32-E72D297353CC}">
              <c16:uniqueId val="{00000001-5E36-4E0E-AF0D-12106A5B871C}"/>
            </c:ext>
          </c:extLst>
        </c:ser>
        <c:dLbls>
          <c:showLegendKey val="0"/>
          <c:showVal val="0"/>
          <c:showCatName val="0"/>
          <c:showSerName val="0"/>
          <c:showPercent val="0"/>
          <c:showBubbleSize val="0"/>
        </c:dLbls>
        <c:axId val="432288696"/>
        <c:axId val="432289088"/>
      </c:radarChart>
      <c:catAx>
        <c:axId val="4322886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50000"/>
                  </a:schemeClr>
                </a:solidFill>
                <a:latin typeface="+mn-lt"/>
                <a:ea typeface="+mn-ea"/>
                <a:cs typeface="+mn-cs"/>
              </a:defRPr>
            </a:pPr>
            <a:endParaRPr lang="en-US"/>
          </a:p>
        </c:txPr>
        <c:crossAx val="432289088"/>
        <c:crosses val="autoZero"/>
        <c:auto val="1"/>
        <c:lblAlgn val="ctr"/>
        <c:lblOffset val="100"/>
        <c:noMultiLvlLbl val="0"/>
      </c:catAx>
      <c:valAx>
        <c:axId val="43228908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43228869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18/11/2020</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18/11/2020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14600" y="857250"/>
            <a:ext cx="4114800" cy="2314575"/>
          </a:xfrm>
        </p:spPr>
      </p:sp>
      <p:sp>
        <p:nvSpPr>
          <p:cNvPr id="3" name="Notes Placeholder 2"/>
          <p:cNvSpPr>
            <a:spLocks noGrp="1"/>
          </p:cNvSpPr>
          <p:nvPr>
            <p:ph type="body" idx="1"/>
          </p:nvPr>
        </p:nvSpPr>
        <p:spPr/>
        <p:txBody>
          <a:bodyPr/>
          <a:lstStyle/>
          <a:p>
            <a:r>
              <a:rPr lang="en-GB" sz="1200" b="0" kern="1200" dirty="0">
                <a:solidFill>
                  <a:schemeClr val="tx1"/>
                </a:solidFill>
                <a:effectLst/>
                <a:latin typeface="+mn-lt"/>
                <a:ea typeface="+mn-ea"/>
                <a:cs typeface="+mn-cs"/>
              </a:rPr>
              <a:t>These elements (need for investment to attain SDGs and tackle jobs deficit / migration issues in Africa) are incorporated in the EIP, and that stems from progressive policy evolutions.</a:t>
            </a:r>
          </a:p>
          <a:p>
            <a:r>
              <a:rPr lang="en-GB" sz="1200" b="0" kern="1200" dirty="0">
                <a:solidFill>
                  <a:schemeClr val="tx1"/>
                </a:solidFill>
                <a:effectLst/>
                <a:latin typeface="+mn-lt"/>
                <a:ea typeface="+mn-ea"/>
                <a:cs typeface="+mn-cs"/>
              </a:rPr>
              <a:t>The EIP comes as the final product</a:t>
            </a:r>
            <a:r>
              <a:rPr lang="en-GB" sz="1200" b="0" kern="1200" baseline="0" dirty="0">
                <a:solidFill>
                  <a:schemeClr val="tx1"/>
                </a:solidFill>
                <a:effectLst/>
                <a:latin typeface="+mn-lt"/>
                <a:ea typeface="+mn-ea"/>
                <a:cs typeface="+mn-cs"/>
              </a:rPr>
              <a:t> of an evolution that includes a series of external events and paradigm shifts, that are reflected in a series of policy documents. </a:t>
            </a:r>
          </a:p>
          <a:p>
            <a:r>
              <a:rPr lang="en-GB" sz="1200" b="0" kern="1200" baseline="0" dirty="0">
                <a:solidFill>
                  <a:schemeClr val="tx1"/>
                </a:solidFill>
                <a:effectLst/>
                <a:latin typeface="+mn-lt"/>
                <a:ea typeface="+mn-ea"/>
                <a:cs typeface="+mn-cs"/>
              </a:rPr>
              <a:t>The overall developmental agenda is reflected in the SDGs. One key difference with the MDGs is that those were to be attained primarily through the ODA, while the SDGs represents a much more ambitious goal (and more expensive-from billions to trillions-) that can only be attained by mobilising all other financial flows available.</a:t>
            </a:r>
          </a:p>
          <a:p>
            <a:endParaRPr lang="en-GB" sz="1200" b="0" kern="1200" baseline="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5E16EC1E-77E3-423D-BE6F-73EC0F70EA44}" type="slidenum">
              <a:rPr lang="en-GB" smtClean="0"/>
              <a:pPr/>
              <a:t>4</a:t>
            </a:fld>
            <a:endParaRPr lang="en-GB"/>
          </a:p>
        </p:txBody>
      </p:sp>
    </p:spTree>
    <p:extLst>
      <p:ext uri="{BB962C8B-B14F-4D97-AF65-F5344CB8AC3E}">
        <p14:creationId xmlns:p14="http://schemas.microsoft.com/office/powerpoint/2010/main" val="1473881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Clr>
                <a:srgbClr val="3166CF"/>
              </a:buClr>
            </a:pPr>
            <a:r>
              <a:rPr lang="fr-BE" sz="1200" dirty="0" err="1">
                <a:solidFill>
                  <a:srgbClr val="002060"/>
                </a:solidFill>
              </a:rPr>
              <a:t>When</a:t>
            </a:r>
            <a:r>
              <a:rPr lang="fr-BE" sz="1200" dirty="0">
                <a:solidFill>
                  <a:srgbClr val="002060"/>
                </a:solidFill>
              </a:rPr>
              <a:t> a PPD </a:t>
            </a:r>
            <a:r>
              <a:rPr lang="fr-BE" sz="1200" dirty="0" err="1">
                <a:solidFill>
                  <a:srgbClr val="002060"/>
                </a:solidFill>
              </a:rPr>
              <a:t>meets</a:t>
            </a:r>
            <a:r>
              <a:rPr lang="fr-BE" sz="1200" dirty="0">
                <a:solidFill>
                  <a:srgbClr val="002060"/>
                </a:solidFill>
              </a:rPr>
              <a:t> the 3 </a:t>
            </a:r>
            <a:r>
              <a:rPr lang="fr-BE" sz="1200" dirty="0" err="1">
                <a:solidFill>
                  <a:srgbClr val="002060"/>
                </a:solidFill>
              </a:rPr>
              <a:t>sustainability</a:t>
            </a:r>
            <a:r>
              <a:rPr lang="fr-BE" sz="1200" dirty="0">
                <a:solidFill>
                  <a:srgbClr val="002060"/>
                </a:solidFill>
              </a:rPr>
              <a:t> </a:t>
            </a:r>
            <a:r>
              <a:rPr lang="fr-BE" sz="1200" dirty="0" err="1">
                <a:solidFill>
                  <a:srgbClr val="002060"/>
                </a:solidFill>
              </a:rPr>
              <a:t>pillars</a:t>
            </a:r>
            <a:r>
              <a:rPr lang="fr-BE" sz="1200" dirty="0">
                <a:solidFill>
                  <a:srgbClr val="002060"/>
                </a:solidFill>
              </a:rPr>
              <a:t>, </a:t>
            </a:r>
            <a:r>
              <a:rPr lang="fr-BE" sz="1200" dirty="0" err="1">
                <a:solidFill>
                  <a:srgbClr val="002060"/>
                </a:solidFill>
              </a:rPr>
              <a:t>donors</a:t>
            </a:r>
            <a:r>
              <a:rPr lang="fr-BE" sz="1200" dirty="0">
                <a:solidFill>
                  <a:srgbClr val="002060"/>
                </a:solidFill>
              </a:rPr>
              <a:t> can exit </a:t>
            </a:r>
            <a:r>
              <a:rPr lang="fr-BE" sz="1200" dirty="0" err="1">
                <a:solidFill>
                  <a:srgbClr val="002060"/>
                </a:solidFill>
              </a:rPr>
              <a:t>successfully</a:t>
            </a:r>
            <a:r>
              <a:rPr lang="fr-BE" sz="1200" dirty="0">
                <a:solidFill>
                  <a:srgbClr val="002060"/>
                </a:solidFill>
              </a:rPr>
              <a:t>. </a:t>
            </a:r>
            <a:endParaRPr lang="fr-BE" sz="9600" b="1" dirty="0">
              <a:solidFill>
                <a:schemeClr val="accent1">
                  <a:lumMod val="50000"/>
                </a:schemeClr>
              </a:solidFill>
              <a:ea typeface="+mn-ea"/>
              <a:cs typeface="Times"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2D542E79-6959-49F7-BE2C-26D1DD5C9AA4}" type="slidenum">
              <a:rPr lang="en-US" smtClean="0"/>
              <a:t>16</a:t>
            </a:fld>
            <a:endParaRPr lang="en-US"/>
          </a:p>
        </p:txBody>
      </p:sp>
    </p:spTree>
    <p:extLst>
      <p:ext uri="{BB962C8B-B14F-4D97-AF65-F5344CB8AC3E}">
        <p14:creationId xmlns:p14="http://schemas.microsoft.com/office/powerpoint/2010/main" val="19021463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SB4U </a:t>
            </a:r>
            <a:r>
              <a:rPr lang="fr-FR" dirty="0" err="1"/>
              <a:t>is</a:t>
            </a:r>
            <a:r>
              <a:rPr lang="fr-FR" dirty="0"/>
              <a:t> a </a:t>
            </a:r>
            <a:r>
              <a:rPr lang="fr-FR" dirty="0" err="1"/>
              <a:t>typical</a:t>
            </a:r>
            <a:r>
              <a:rPr lang="fr-FR" dirty="0"/>
              <a:t> intervention to support PPD </a:t>
            </a:r>
            <a:r>
              <a:rPr lang="fr-FR" dirty="0" err="1"/>
              <a:t>implemented</a:t>
            </a:r>
            <a:r>
              <a:rPr lang="fr-FR" dirty="0"/>
              <a:t> by an EUD </a:t>
            </a:r>
            <a:r>
              <a:rPr lang="fr-FR" dirty="0" err="1"/>
              <a:t>through</a:t>
            </a:r>
            <a:r>
              <a:rPr lang="fr-FR" dirty="0"/>
              <a:t> the establishment of a PPD </a:t>
            </a:r>
            <a:r>
              <a:rPr lang="fr-FR" dirty="0" err="1"/>
              <a:t>mechanisms</a:t>
            </a:r>
            <a:r>
              <a:rPr lang="fr-FR" dirty="0"/>
              <a:t>, run by a </a:t>
            </a:r>
            <a:r>
              <a:rPr lang="fr-FR" dirty="0" err="1"/>
              <a:t>secretariat</a:t>
            </a: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17</a:t>
            </a:fld>
            <a:endParaRPr lang="en-GB"/>
          </a:p>
        </p:txBody>
      </p:sp>
    </p:spTree>
    <p:extLst>
      <p:ext uri="{BB962C8B-B14F-4D97-AF65-F5344CB8AC3E}">
        <p14:creationId xmlns:p14="http://schemas.microsoft.com/office/powerpoint/2010/main" val="5607483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err="1"/>
              <a:t>Typical</a:t>
            </a:r>
            <a:r>
              <a:rPr lang="fr-FR" dirty="0"/>
              <a:t> </a:t>
            </a:r>
            <a:r>
              <a:rPr lang="fr-FR" dirty="0" err="1"/>
              <a:t>project</a:t>
            </a:r>
            <a:r>
              <a:rPr lang="fr-FR" dirty="0"/>
              <a:t> </a:t>
            </a:r>
            <a:r>
              <a:rPr lang="fr-FR" dirty="0" err="1"/>
              <a:t>implemented</a:t>
            </a:r>
            <a:r>
              <a:rPr lang="fr-FR" dirty="0"/>
              <a:t> by </a:t>
            </a:r>
            <a:r>
              <a:rPr lang="fr-FR" dirty="0" err="1"/>
              <a:t>Danida</a:t>
            </a:r>
            <a:r>
              <a:rPr lang="fr-FR" dirty="0"/>
              <a:t> (</a:t>
            </a:r>
            <a:r>
              <a:rPr lang="fr-FR" dirty="0" err="1"/>
              <a:t>same</a:t>
            </a:r>
            <a:r>
              <a:rPr lang="fr-FR" dirty="0"/>
              <a:t> model – 5-step </a:t>
            </a:r>
            <a:r>
              <a:rPr lang="fr-FR" dirty="0" err="1"/>
              <a:t>approach</a:t>
            </a:r>
            <a:r>
              <a:rPr lang="fr-FR" dirty="0"/>
              <a:t> to business </a:t>
            </a:r>
            <a:r>
              <a:rPr lang="fr-FR" dirty="0" err="1"/>
              <a:t>advocacy</a:t>
            </a:r>
            <a:r>
              <a:rPr lang="fr-FR" dirty="0"/>
              <a:t> in </a:t>
            </a:r>
            <a:r>
              <a:rPr lang="fr-FR" dirty="0" err="1"/>
              <a:t>Tanzania</a:t>
            </a:r>
            <a:r>
              <a:rPr lang="fr-FR" dirty="0"/>
              <a:t>, Ghana, Mozambique)</a:t>
            </a: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18</a:t>
            </a:fld>
            <a:endParaRPr lang="en-GB"/>
          </a:p>
        </p:txBody>
      </p:sp>
    </p:spTree>
    <p:extLst>
      <p:ext uri="{BB962C8B-B14F-4D97-AF65-F5344CB8AC3E}">
        <p14:creationId xmlns:p14="http://schemas.microsoft.com/office/powerpoint/2010/main" val="18519992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Inclusions of </a:t>
            </a:r>
            <a:r>
              <a:rPr lang="fr-FR" dirty="0" err="1"/>
              <a:t>trade</a:t>
            </a:r>
            <a:r>
              <a:rPr lang="fr-FR" dirty="0"/>
              <a:t> unions </a:t>
            </a:r>
            <a:r>
              <a:rPr lang="fr-FR" dirty="0" err="1"/>
              <a:t>under</a:t>
            </a:r>
            <a:r>
              <a:rPr lang="fr-FR" dirty="0"/>
              <a:t> a social dialogue</a:t>
            </a: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19</a:t>
            </a:fld>
            <a:endParaRPr lang="en-GB"/>
          </a:p>
        </p:txBody>
      </p:sp>
    </p:spTree>
    <p:extLst>
      <p:ext uri="{BB962C8B-B14F-4D97-AF65-F5344CB8AC3E}">
        <p14:creationId xmlns:p14="http://schemas.microsoft.com/office/powerpoint/2010/main" val="7593185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a:t>Now</a:t>
            </a:r>
            <a:r>
              <a:rPr lang="fr-FR" dirty="0"/>
              <a:t>, </a:t>
            </a:r>
            <a:r>
              <a:rPr lang="fr-FR" dirty="0" err="1"/>
              <a:t>let’s</a:t>
            </a:r>
            <a:r>
              <a:rPr lang="fr-FR" dirty="0"/>
              <a:t> use </a:t>
            </a:r>
            <a:r>
              <a:rPr lang="fr-FR" dirty="0" err="1"/>
              <a:t>enjoy</a:t>
            </a:r>
            <a:r>
              <a:rPr lang="fr-FR" dirty="0"/>
              <a:t> </a:t>
            </a:r>
            <a:r>
              <a:rPr lang="fr-FR" dirty="0" err="1"/>
              <a:t>technology</a:t>
            </a:r>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20</a:t>
            </a:fld>
            <a:endParaRPr lang="en-GB"/>
          </a:p>
        </p:txBody>
      </p:sp>
    </p:spTree>
    <p:extLst>
      <p:ext uri="{BB962C8B-B14F-4D97-AF65-F5344CB8AC3E}">
        <p14:creationId xmlns:p14="http://schemas.microsoft.com/office/powerpoint/2010/main" val="24813758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a:t>Now</a:t>
            </a:r>
            <a:r>
              <a:rPr lang="fr-FR" dirty="0"/>
              <a:t>, </a:t>
            </a:r>
            <a:r>
              <a:rPr lang="fr-FR" dirty="0" err="1"/>
              <a:t>let’s</a:t>
            </a:r>
            <a:r>
              <a:rPr lang="fr-FR" dirty="0"/>
              <a:t> use </a:t>
            </a:r>
            <a:r>
              <a:rPr lang="fr-FR" dirty="0" err="1"/>
              <a:t>enjoy</a:t>
            </a:r>
            <a:r>
              <a:rPr lang="fr-FR" dirty="0"/>
              <a:t> </a:t>
            </a:r>
            <a:r>
              <a:rPr lang="fr-FR" dirty="0" err="1"/>
              <a:t>technology</a:t>
            </a:r>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21</a:t>
            </a:fld>
            <a:endParaRPr lang="en-GB"/>
          </a:p>
        </p:txBody>
      </p:sp>
    </p:spTree>
    <p:extLst>
      <p:ext uri="{BB962C8B-B14F-4D97-AF65-F5344CB8AC3E}">
        <p14:creationId xmlns:p14="http://schemas.microsoft.com/office/powerpoint/2010/main" val="17106556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22</a:t>
            </a:fld>
            <a:endParaRPr lang="en-GB"/>
          </a:p>
        </p:txBody>
      </p:sp>
    </p:spTree>
    <p:extLst>
      <p:ext uri="{BB962C8B-B14F-4D97-AF65-F5344CB8AC3E}">
        <p14:creationId xmlns:p14="http://schemas.microsoft.com/office/powerpoint/2010/main" val="1383137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23</a:t>
            </a:fld>
            <a:endParaRPr lang="en-GB"/>
          </a:p>
        </p:txBody>
      </p:sp>
    </p:spTree>
    <p:extLst>
      <p:ext uri="{BB962C8B-B14F-4D97-AF65-F5344CB8AC3E}">
        <p14:creationId xmlns:p14="http://schemas.microsoft.com/office/powerpoint/2010/main" val="22519561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25</a:t>
            </a:fld>
            <a:endParaRPr lang="en-GB"/>
          </a:p>
        </p:txBody>
      </p:sp>
    </p:spTree>
    <p:extLst>
      <p:ext uri="{BB962C8B-B14F-4D97-AF65-F5344CB8AC3E}">
        <p14:creationId xmlns:p14="http://schemas.microsoft.com/office/powerpoint/2010/main" val="29169250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a:t>Joined</a:t>
            </a:r>
            <a:r>
              <a:rPr lang="fr-FR" dirty="0"/>
              <a:t>-up </a:t>
            </a:r>
            <a:r>
              <a:rPr lang="fr-FR" dirty="0" err="1"/>
              <a:t>approach</a:t>
            </a:r>
            <a:r>
              <a:rPr lang="fr-FR" dirty="0"/>
              <a:t> and Team Europe are key </a:t>
            </a:r>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26</a:t>
            </a:fld>
            <a:endParaRPr lang="en-GB"/>
          </a:p>
        </p:txBody>
      </p:sp>
    </p:spTree>
    <p:extLst>
      <p:ext uri="{BB962C8B-B14F-4D97-AF65-F5344CB8AC3E}">
        <p14:creationId xmlns:p14="http://schemas.microsoft.com/office/powerpoint/2010/main" val="3281891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5</a:t>
            </a:fld>
            <a:endParaRPr lang="en-GB"/>
          </a:p>
        </p:txBody>
      </p:sp>
    </p:spTree>
    <p:extLst>
      <p:ext uri="{BB962C8B-B14F-4D97-AF65-F5344CB8AC3E}">
        <p14:creationId xmlns:p14="http://schemas.microsoft.com/office/powerpoint/2010/main" val="29450104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err="1"/>
              <a:t>Soon</a:t>
            </a:r>
            <a:r>
              <a:rPr lang="fr-FR" dirty="0"/>
              <a:t> a platform </a:t>
            </a:r>
            <a:r>
              <a:rPr lang="fr-FR" dirty="0" err="1"/>
              <a:t>will</a:t>
            </a:r>
            <a:r>
              <a:rPr lang="fr-FR" dirty="0"/>
              <a:t> </a:t>
            </a:r>
            <a:r>
              <a:rPr lang="fr-FR" dirty="0" err="1"/>
              <a:t>be</a:t>
            </a:r>
            <a:r>
              <a:rPr lang="fr-FR" dirty="0"/>
              <a:t> </a:t>
            </a:r>
            <a:r>
              <a:rPr lang="fr-FR" dirty="0" err="1"/>
              <a:t>established</a:t>
            </a:r>
            <a:r>
              <a:rPr lang="fr-FR" dirty="0"/>
              <a:t> by TPSD Facility to </a:t>
            </a:r>
            <a:r>
              <a:rPr lang="fr-FR" dirty="0" err="1"/>
              <a:t>further</a:t>
            </a:r>
            <a:r>
              <a:rPr lang="fr-FR" dirty="0"/>
              <a:t> exchange </a:t>
            </a:r>
            <a:r>
              <a:rPr lang="fr-FR" dirty="0" err="1"/>
              <a:t>knowledge</a:t>
            </a:r>
            <a:r>
              <a:rPr lang="fr-FR" dirty="0"/>
              <a:t> about PPD and facilitation </a:t>
            </a:r>
            <a:r>
              <a:rPr lang="fr-FR" dirty="0" err="1"/>
              <a:t>projects</a:t>
            </a:r>
            <a:r>
              <a:rPr lang="fr-FR" dirty="0"/>
              <a:t> </a:t>
            </a:r>
            <a:r>
              <a:rPr lang="fr-FR" dirty="0" err="1"/>
              <a:t>among</a:t>
            </a:r>
            <a:r>
              <a:rPr lang="fr-FR" dirty="0"/>
              <a:t> the SB4A network (SB4A state of </a:t>
            </a:r>
            <a:r>
              <a:rPr lang="fr-FR" dirty="0" err="1"/>
              <a:t>play</a:t>
            </a:r>
            <a:r>
              <a:rPr lang="fr-FR" dirty="0"/>
              <a:t>, case </a:t>
            </a:r>
            <a:r>
              <a:rPr lang="fr-FR" dirty="0" err="1"/>
              <a:t>studies</a:t>
            </a:r>
            <a:r>
              <a:rPr lang="fr-FR" dirty="0"/>
              <a:t>, </a:t>
            </a:r>
            <a:r>
              <a:rPr lang="fr-FR" dirty="0" err="1"/>
              <a:t>external</a:t>
            </a:r>
            <a:r>
              <a:rPr lang="fr-FR" dirty="0"/>
              <a:t> </a:t>
            </a:r>
            <a:r>
              <a:rPr lang="fr-FR" dirty="0" err="1"/>
              <a:t>resources</a:t>
            </a:r>
            <a:r>
              <a:rPr lang="fr-FR" dirty="0"/>
              <a:t>, etc.) </a:t>
            </a: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27</a:t>
            </a:fld>
            <a:endParaRPr lang="en-GB"/>
          </a:p>
        </p:txBody>
      </p:sp>
    </p:spTree>
    <p:extLst>
      <p:ext uri="{BB962C8B-B14F-4D97-AF65-F5344CB8AC3E}">
        <p14:creationId xmlns:p14="http://schemas.microsoft.com/office/powerpoint/2010/main" val="2498324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a:t>Competed</a:t>
            </a:r>
            <a:r>
              <a:rPr lang="fr-FR" dirty="0"/>
              <a:t> by 49 </a:t>
            </a:r>
            <a:r>
              <a:rPr lang="fr-FR" dirty="0" err="1"/>
              <a:t>EUDs</a:t>
            </a:r>
            <a:r>
              <a:rPr lang="fr-FR" dirty="0"/>
              <a:t>. This </a:t>
            </a:r>
            <a:r>
              <a:rPr lang="fr-FR" dirty="0" err="1"/>
              <a:t>year’s</a:t>
            </a:r>
            <a:r>
              <a:rPr lang="fr-FR" dirty="0"/>
              <a:t> </a:t>
            </a:r>
            <a:r>
              <a:rPr lang="fr-FR" dirty="0" err="1"/>
              <a:t>exercise</a:t>
            </a:r>
            <a:r>
              <a:rPr lang="fr-FR" dirty="0"/>
              <a:t> </a:t>
            </a:r>
            <a:r>
              <a:rPr lang="fr-FR" dirty="0" err="1"/>
              <a:t>reveals</a:t>
            </a:r>
            <a:r>
              <a:rPr lang="fr-FR" dirty="0"/>
              <a:t> </a:t>
            </a:r>
            <a:r>
              <a:rPr lang="fr-FR" dirty="0" err="1"/>
              <a:t>progress</a:t>
            </a:r>
            <a:r>
              <a:rPr lang="fr-FR" dirty="0"/>
              <a:t> on SB4A </a:t>
            </a:r>
            <a:r>
              <a:rPr lang="fr-FR" dirty="0" err="1"/>
              <a:t>implementation</a:t>
            </a:r>
            <a:r>
              <a:rPr lang="fr-FR" dirty="0"/>
              <a:t> and </a:t>
            </a:r>
            <a:r>
              <a:rPr lang="fr-FR" dirty="0" err="1"/>
              <a:t>uptake</a:t>
            </a:r>
            <a:r>
              <a:rPr lang="fr-FR" dirty="0"/>
              <a:t> by </a:t>
            </a:r>
            <a:r>
              <a:rPr lang="fr-FR" dirty="0" err="1"/>
              <a:t>delegations</a:t>
            </a:r>
            <a:r>
              <a:rPr lang="fr-FR" dirty="0"/>
              <a:t> </a:t>
            </a:r>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28</a:t>
            </a:fld>
            <a:endParaRPr lang="en-GB"/>
          </a:p>
        </p:txBody>
      </p:sp>
    </p:spTree>
    <p:extLst>
      <p:ext uri="{BB962C8B-B14F-4D97-AF65-F5344CB8AC3E}">
        <p14:creationId xmlns:p14="http://schemas.microsoft.com/office/powerpoint/2010/main" val="4450889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Progress </a:t>
            </a:r>
            <a:r>
              <a:rPr lang="fr-FR" dirty="0" err="1"/>
              <a:t>is</a:t>
            </a:r>
            <a:r>
              <a:rPr lang="fr-FR" dirty="0"/>
              <a:t> </a:t>
            </a:r>
            <a:r>
              <a:rPr lang="fr-FR" dirty="0" err="1"/>
              <a:t>observed</a:t>
            </a:r>
            <a:r>
              <a:rPr lang="fr-FR" dirty="0"/>
              <a:t> in </a:t>
            </a:r>
            <a:r>
              <a:rPr lang="fr-FR" dirty="0" err="1"/>
              <a:t>almost</a:t>
            </a:r>
            <a:r>
              <a:rPr lang="fr-FR" dirty="0"/>
              <a:t> all key </a:t>
            </a:r>
            <a:r>
              <a:rPr lang="fr-FR" dirty="0" err="1"/>
              <a:t>indicators</a:t>
            </a:r>
            <a:r>
              <a:rPr lang="fr-FR" dirty="0"/>
              <a:t> </a:t>
            </a: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29</a:t>
            </a:fld>
            <a:endParaRPr lang="en-GB"/>
          </a:p>
        </p:txBody>
      </p:sp>
    </p:spTree>
    <p:extLst>
      <p:ext uri="{BB962C8B-B14F-4D97-AF65-F5344CB8AC3E}">
        <p14:creationId xmlns:p14="http://schemas.microsoft.com/office/powerpoint/2010/main" val="1133682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err="1"/>
              <a:t>Definition</a:t>
            </a:r>
            <a:r>
              <a:rPr lang="fr-FR" dirty="0"/>
              <a:t> </a:t>
            </a:r>
            <a:r>
              <a:rPr lang="fr-FR" dirty="0" err="1"/>
              <a:t>comes</a:t>
            </a:r>
            <a:r>
              <a:rPr lang="fr-FR" dirty="0"/>
              <a:t> </a:t>
            </a:r>
            <a:r>
              <a:rPr lang="fr-FR" dirty="0" err="1"/>
              <a:t>from</a:t>
            </a:r>
            <a:r>
              <a:rPr lang="fr-FR" dirty="0"/>
              <a:t> CIPE, </a:t>
            </a:r>
            <a:r>
              <a:rPr lang="en-US" sz="1200" b="0" i="1" u="none" strike="noStrike" kern="1200" baseline="0" dirty="0">
                <a:solidFill>
                  <a:schemeClr val="tx1"/>
                </a:solidFill>
                <a:latin typeface="+mn-lt"/>
                <a:ea typeface="+mn-ea"/>
                <a:cs typeface="+mn-cs"/>
              </a:rPr>
              <a:t>Public-Private Dialogue: The Key to Good Governance and Development, 2015</a:t>
            </a: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30</a:t>
            </a:fld>
            <a:endParaRPr lang="en-GB"/>
          </a:p>
        </p:txBody>
      </p:sp>
    </p:spTree>
    <p:extLst>
      <p:ext uri="{BB962C8B-B14F-4D97-AF65-F5344CB8AC3E}">
        <p14:creationId xmlns:p14="http://schemas.microsoft.com/office/powerpoint/2010/main" val="37190773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a:t>Often</a:t>
            </a:r>
            <a:r>
              <a:rPr lang="fr-FR" dirty="0"/>
              <a:t>, </a:t>
            </a:r>
            <a:r>
              <a:rPr lang="fr-FR" dirty="0" err="1"/>
              <a:t>role</a:t>
            </a:r>
            <a:r>
              <a:rPr lang="fr-FR" dirty="0"/>
              <a:t> of Facilities </a:t>
            </a:r>
            <a:r>
              <a:rPr lang="fr-FR" dirty="0" err="1"/>
              <a:t>is</a:t>
            </a:r>
            <a:r>
              <a:rPr lang="fr-FR" dirty="0"/>
              <a:t> key to support </a:t>
            </a:r>
            <a:r>
              <a:rPr lang="fr-FR" dirty="0" err="1"/>
              <a:t>EUDs</a:t>
            </a:r>
            <a:r>
              <a:rPr lang="fr-FR" dirty="0"/>
              <a:t> at </a:t>
            </a:r>
            <a:r>
              <a:rPr lang="fr-FR" dirty="0" err="1"/>
              <a:t>early</a:t>
            </a:r>
            <a:r>
              <a:rPr lang="fr-FR" dirty="0"/>
              <a:t> stage </a:t>
            </a:r>
            <a:r>
              <a:rPr lang="fr-FR" dirty="0" err="1"/>
              <a:t>through</a:t>
            </a:r>
            <a:r>
              <a:rPr lang="fr-FR" dirty="0"/>
              <a:t> provision of TA (</a:t>
            </a:r>
            <a:r>
              <a:rPr lang="fr-FR" dirty="0" err="1"/>
              <a:t>elements</a:t>
            </a:r>
            <a:r>
              <a:rPr lang="fr-FR" dirty="0"/>
              <a:t> </a:t>
            </a:r>
            <a:r>
              <a:rPr lang="fr-FR" dirty="0" err="1"/>
              <a:t>highlighted</a:t>
            </a:r>
            <a:r>
              <a:rPr lang="fr-FR" dirty="0"/>
              <a:t> in </a:t>
            </a:r>
            <a:r>
              <a:rPr lang="fr-FR" dirty="0" err="1"/>
              <a:t>red</a:t>
            </a:r>
            <a:r>
              <a:rPr lang="fr-FR" dirty="0"/>
              <a:t> are </a:t>
            </a:r>
            <a:r>
              <a:rPr lang="fr-FR" dirty="0" err="1"/>
              <a:t>results</a:t>
            </a:r>
            <a:r>
              <a:rPr lang="fr-FR" dirty="0"/>
              <a:t> of TPSD </a:t>
            </a:r>
            <a:r>
              <a:rPr lang="fr-FR" dirty="0" err="1"/>
              <a:t>assignments</a:t>
            </a:r>
            <a:r>
              <a:rPr lang="fr-FR" dirty="0"/>
              <a:t>). </a:t>
            </a:r>
            <a:endParaRPr lang="en-GB" dirty="0"/>
          </a:p>
        </p:txBody>
      </p:sp>
      <p:sp>
        <p:nvSpPr>
          <p:cNvPr id="4" name="Slide Number Placeholder 3"/>
          <p:cNvSpPr>
            <a:spLocks noGrp="1"/>
          </p:cNvSpPr>
          <p:nvPr>
            <p:ph type="sldNum" sz="quarter" idx="5"/>
          </p:nvPr>
        </p:nvSpPr>
        <p:spPr/>
        <p:txBody>
          <a:bodyPr/>
          <a:lstStyle/>
          <a:p>
            <a:fld id="{2D542E79-6959-49F7-BE2C-26D1DD5C9AA4}" type="slidenum">
              <a:rPr lang="en-US" smtClean="0"/>
              <a:t>31</a:t>
            </a:fld>
            <a:endParaRPr lang="en-US"/>
          </a:p>
        </p:txBody>
      </p:sp>
    </p:spTree>
    <p:extLst>
      <p:ext uri="{BB962C8B-B14F-4D97-AF65-F5344CB8AC3E}">
        <p14:creationId xmlns:p14="http://schemas.microsoft.com/office/powerpoint/2010/main" val="38464013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err="1"/>
              <a:t>Again</a:t>
            </a:r>
            <a:r>
              <a:rPr lang="fr-FR" dirty="0"/>
              <a:t>, </a:t>
            </a:r>
            <a:r>
              <a:rPr lang="fr-FR" sz="1200" kern="1200" dirty="0" err="1">
                <a:solidFill>
                  <a:schemeClr val="tx1"/>
                </a:solidFill>
                <a:latin typeface="+mn-lt"/>
                <a:ea typeface="+mn-ea"/>
                <a:cs typeface="+mn-cs"/>
              </a:rPr>
              <a:t>Role</a:t>
            </a:r>
            <a:r>
              <a:rPr lang="fr-FR" sz="1200" kern="1200" dirty="0">
                <a:solidFill>
                  <a:schemeClr val="tx1"/>
                </a:solidFill>
                <a:latin typeface="+mn-lt"/>
                <a:ea typeface="+mn-ea"/>
                <a:cs typeface="+mn-cs"/>
              </a:rPr>
              <a:t> of </a:t>
            </a:r>
            <a:r>
              <a:rPr lang="fr-FR" sz="1200" kern="1200" dirty="0" err="1">
                <a:solidFill>
                  <a:schemeClr val="tx1"/>
                </a:solidFill>
                <a:latin typeface="+mn-lt"/>
                <a:ea typeface="+mn-ea"/>
                <a:cs typeface="+mn-cs"/>
              </a:rPr>
              <a:t>facilities</a:t>
            </a:r>
            <a:r>
              <a:rPr lang="fr-FR" sz="1200" kern="1200" dirty="0">
                <a:solidFill>
                  <a:schemeClr val="tx1"/>
                </a:solidFill>
                <a:latin typeface="+mn-lt"/>
                <a:ea typeface="+mn-ea"/>
                <a:cs typeface="+mn-cs"/>
              </a:rPr>
              <a:t> </a:t>
            </a:r>
            <a:r>
              <a:rPr lang="fr-FR" sz="1200" kern="1200" dirty="0" err="1">
                <a:solidFill>
                  <a:schemeClr val="tx1"/>
                </a:solidFill>
                <a:latin typeface="+mn-lt"/>
                <a:ea typeface="+mn-ea"/>
                <a:cs typeface="+mn-cs"/>
              </a:rPr>
              <a:t>is</a:t>
            </a:r>
            <a:r>
              <a:rPr lang="fr-FR" sz="1200" kern="1200" dirty="0">
                <a:solidFill>
                  <a:schemeClr val="tx1"/>
                </a:solidFill>
                <a:latin typeface="+mn-lt"/>
                <a:ea typeface="+mn-ea"/>
                <a:cs typeface="+mn-cs"/>
              </a:rPr>
              <a:t> </a:t>
            </a:r>
            <a:r>
              <a:rPr lang="fr-FR" sz="1200" kern="1200" dirty="0" err="1">
                <a:solidFill>
                  <a:schemeClr val="tx1"/>
                </a:solidFill>
                <a:latin typeface="+mn-lt"/>
                <a:ea typeface="+mn-ea"/>
                <a:cs typeface="+mn-cs"/>
              </a:rPr>
              <a:t>highlighted</a:t>
            </a:r>
            <a:r>
              <a:rPr lang="fr-FR" sz="1200" kern="1200" dirty="0">
                <a:solidFill>
                  <a:schemeClr val="tx1"/>
                </a:solidFill>
                <a:latin typeface="+mn-lt"/>
                <a:ea typeface="+mn-ea"/>
                <a:cs typeface="+mn-cs"/>
              </a:rPr>
              <a:t> as a </a:t>
            </a:r>
            <a:r>
              <a:rPr lang="fr-FR" sz="1200" kern="1200" dirty="0" err="1">
                <a:solidFill>
                  <a:schemeClr val="tx1"/>
                </a:solidFill>
                <a:latin typeface="+mn-lt"/>
                <a:ea typeface="+mn-ea"/>
                <a:cs typeface="+mn-cs"/>
              </a:rPr>
              <a:t>successful</a:t>
            </a:r>
            <a:r>
              <a:rPr lang="fr-FR" sz="1200" kern="1200" dirty="0">
                <a:solidFill>
                  <a:schemeClr val="tx1"/>
                </a:solidFill>
                <a:latin typeface="+mn-lt"/>
                <a:ea typeface="+mn-ea"/>
                <a:cs typeface="+mn-cs"/>
              </a:rPr>
              <a:t> support format for SB4A and </a:t>
            </a:r>
            <a:r>
              <a:rPr lang="fr-FR" sz="1200" kern="1200" dirty="0" err="1">
                <a:solidFill>
                  <a:schemeClr val="tx1"/>
                </a:solidFill>
                <a:latin typeface="+mn-lt"/>
                <a:ea typeface="+mn-ea"/>
                <a:cs typeface="+mn-cs"/>
              </a:rPr>
              <a:t>easy</a:t>
            </a:r>
            <a:r>
              <a:rPr lang="fr-FR" sz="1200" kern="1200" dirty="0">
                <a:solidFill>
                  <a:schemeClr val="tx1"/>
                </a:solidFill>
                <a:latin typeface="+mn-lt"/>
                <a:ea typeface="+mn-ea"/>
                <a:cs typeface="+mn-cs"/>
              </a:rPr>
              <a:t> to </a:t>
            </a:r>
            <a:r>
              <a:rPr lang="fr-FR" sz="1200" kern="1200" dirty="0" err="1">
                <a:solidFill>
                  <a:schemeClr val="tx1"/>
                </a:solidFill>
                <a:latin typeface="+mn-lt"/>
                <a:ea typeface="+mn-ea"/>
                <a:cs typeface="+mn-cs"/>
              </a:rPr>
              <a:t>mobilize</a:t>
            </a:r>
            <a:r>
              <a:rPr lang="fr-FR" sz="1200" kern="1200" dirty="0">
                <a:solidFill>
                  <a:schemeClr val="tx1"/>
                </a:solidFill>
                <a:latin typeface="+mn-lt"/>
                <a:ea typeface="+mn-ea"/>
                <a:cs typeface="+mn-cs"/>
              </a:rPr>
              <a:t> (key support for the establishment of the 2 new </a:t>
            </a:r>
            <a:r>
              <a:rPr lang="fr-FR" sz="1200" kern="1200" dirty="0" err="1">
                <a:solidFill>
                  <a:schemeClr val="tx1"/>
                </a:solidFill>
                <a:latin typeface="+mn-lt"/>
                <a:ea typeface="+mn-ea"/>
                <a:cs typeface="+mn-cs"/>
              </a:rPr>
              <a:t>EBOs</a:t>
            </a:r>
            <a:r>
              <a:rPr lang="fr-FR" sz="1200" kern="1200" dirty="0">
                <a:solidFill>
                  <a:schemeClr val="tx1"/>
                </a:solidFill>
                <a:latin typeface="+mn-lt"/>
                <a:ea typeface="+mn-ea"/>
                <a:cs typeface="+mn-cs"/>
              </a:rPr>
              <a:t>) </a:t>
            </a:r>
            <a:endParaRPr lang="en-GB"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32</a:t>
            </a:fld>
            <a:endParaRPr lang="en-GB"/>
          </a:p>
        </p:txBody>
      </p:sp>
    </p:spTree>
    <p:extLst>
      <p:ext uri="{BB962C8B-B14F-4D97-AF65-F5344CB8AC3E}">
        <p14:creationId xmlns:p14="http://schemas.microsoft.com/office/powerpoint/2010/main" val="39838805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33</a:t>
            </a:fld>
            <a:endParaRPr lang="en-GB"/>
          </a:p>
        </p:txBody>
      </p:sp>
    </p:spTree>
    <p:extLst>
      <p:ext uri="{BB962C8B-B14F-4D97-AF65-F5344CB8AC3E}">
        <p14:creationId xmlns:p14="http://schemas.microsoft.com/office/powerpoint/2010/main" val="9649657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35</a:t>
            </a:fld>
            <a:endParaRPr lang="en-GB"/>
          </a:p>
        </p:txBody>
      </p:sp>
    </p:spTree>
    <p:extLst>
      <p:ext uri="{BB962C8B-B14F-4D97-AF65-F5344CB8AC3E}">
        <p14:creationId xmlns:p14="http://schemas.microsoft.com/office/powerpoint/2010/main" val="16411906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36</a:t>
            </a:fld>
            <a:endParaRPr lang="en-GB"/>
          </a:p>
        </p:txBody>
      </p:sp>
    </p:spTree>
    <p:extLst>
      <p:ext uri="{BB962C8B-B14F-4D97-AF65-F5344CB8AC3E}">
        <p14:creationId xmlns:p14="http://schemas.microsoft.com/office/powerpoint/2010/main" val="16878221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Business fora are important for PSE and PPD, not per se, but </a:t>
            </a:r>
            <a:r>
              <a:rPr lang="fr-FR" dirty="0" err="1"/>
              <a:t>rather</a:t>
            </a:r>
            <a:r>
              <a:rPr lang="fr-FR" dirty="0"/>
              <a:t> as part of on </a:t>
            </a:r>
            <a:r>
              <a:rPr lang="fr-FR" dirty="0" err="1"/>
              <a:t>continuous</a:t>
            </a:r>
            <a:r>
              <a:rPr lang="fr-FR" dirty="0"/>
              <a:t> process of </a:t>
            </a:r>
            <a:r>
              <a:rPr lang="fr-FR" dirty="0" err="1"/>
              <a:t>private</a:t>
            </a:r>
            <a:r>
              <a:rPr lang="fr-FR" dirty="0"/>
              <a:t> </a:t>
            </a:r>
            <a:r>
              <a:rPr lang="fr-FR" dirty="0" err="1"/>
              <a:t>sector</a:t>
            </a:r>
            <a:r>
              <a:rPr lang="fr-FR" dirty="0"/>
              <a:t> engagement. </a:t>
            </a:r>
            <a:r>
              <a:rPr lang="fr-FR" dirty="0" err="1"/>
              <a:t>They</a:t>
            </a:r>
            <a:r>
              <a:rPr lang="fr-FR" dirty="0"/>
              <a:t> </a:t>
            </a:r>
            <a:r>
              <a:rPr lang="fr-FR" dirty="0" err="1"/>
              <a:t>often</a:t>
            </a:r>
            <a:r>
              <a:rPr lang="fr-FR" dirty="0"/>
              <a:t> </a:t>
            </a:r>
            <a:r>
              <a:rPr lang="fr-FR" dirty="0" err="1"/>
              <a:t>allow</a:t>
            </a:r>
            <a:r>
              <a:rPr lang="fr-FR" dirty="0"/>
              <a:t> to </a:t>
            </a:r>
            <a:r>
              <a:rPr lang="fr-FR" dirty="0" err="1"/>
              <a:t>raise</a:t>
            </a:r>
            <a:r>
              <a:rPr lang="fr-FR" dirty="0"/>
              <a:t> </a:t>
            </a:r>
            <a:r>
              <a:rPr lang="fr-FR" dirty="0" err="1"/>
              <a:t>awareness</a:t>
            </a:r>
            <a:r>
              <a:rPr lang="fr-FR" dirty="0"/>
              <a:t>, </a:t>
            </a:r>
            <a:r>
              <a:rPr lang="fr-FR" dirty="0" err="1"/>
              <a:t>discuss</a:t>
            </a:r>
            <a:r>
              <a:rPr lang="fr-FR" dirty="0"/>
              <a:t> important issues, support business </a:t>
            </a:r>
            <a:r>
              <a:rPr lang="fr-FR" dirty="0" err="1"/>
              <a:t>matchmaking</a:t>
            </a:r>
            <a:r>
              <a:rPr lang="fr-FR" dirty="0"/>
              <a:t> and officialise initiatives </a:t>
            </a: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38</a:t>
            </a:fld>
            <a:endParaRPr lang="en-GB"/>
          </a:p>
        </p:txBody>
      </p:sp>
    </p:spTree>
    <p:extLst>
      <p:ext uri="{BB962C8B-B14F-4D97-AF65-F5344CB8AC3E}">
        <p14:creationId xmlns:p14="http://schemas.microsoft.com/office/powerpoint/2010/main" val="189558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OECD lists five modalities for PSE: knowledge and information sharing, structured policy dialogue, technical co-operation, capacity development and finance</a:t>
            </a:r>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8</a:t>
            </a:fld>
            <a:endParaRPr lang="en-GB"/>
          </a:p>
        </p:txBody>
      </p:sp>
    </p:spTree>
    <p:extLst>
      <p:ext uri="{BB962C8B-B14F-4D97-AF65-F5344CB8AC3E}">
        <p14:creationId xmlns:p14="http://schemas.microsoft.com/office/powerpoint/2010/main" val="29072907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39</a:t>
            </a:fld>
            <a:endParaRPr lang="en-GB"/>
          </a:p>
        </p:txBody>
      </p:sp>
    </p:spTree>
    <p:extLst>
      <p:ext uri="{BB962C8B-B14F-4D97-AF65-F5344CB8AC3E}">
        <p14:creationId xmlns:p14="http://schemas.microsoft.com/office/powerpoint/2010/main" val="2007519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err="1"/>
              <a:t>Definition</a:t>
            </a:r>
            <a:r>
              <a:rPr lang="fr-FR" dirty="0"/>
              <a:t> </a:t>
            </a:r>
            <a:r>
              <a:rPr lang="fr-FR" dirty="0" err="1"/>
              <a:t>comes</a:t>
            </a:r>
            <a:r>
              <a:rPr lang="fr-FR" dirty="0"/>
              <a:t> </a:t>
            </a:r>
            <a:r>
              <a:rPr lang="fr-FR" dirty="0" err="1"/>
              <a:t>from</a:t>
            </a:r>
            <a:r>
              <a:rPr lang="fr-FR" dirty="0"/>
              <a:t> CIPE, </a:t>
            </a:r>
            <a:r>
              <a:rPr lang="en-US" sz="1200" b="0" i="1" u="none" strike="noStrike" kern="1200" baseline="0" dirty="0">
                <a:solidFill>
                  <a:schemeClr val="tx1"/>
                </a:solidFill>
                <a:latin typeface="+mn-lt"/>
                <a:ea typeface="+mn-ea"/>
                <a:cs typeface="+mn-cs"/>
              </a:rPr>
              <a:t>Public-Private Dialogue: The Key to Good Governance and Development, 2015</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World Bank</a:t>
            </a:r>
            <a:r>
              <a:rPr lang="en-GB" sz="1200" kern="1200" dirty="0">
                <a:solidFill>
                  <a:schemeClr val="tx1"/>
                </a:solidFill>
                <a:effectLst/>
                <a:latin typeface="+mn-lt"/>
                <a:ea typeface="+mn-ea"/>
                <a:cs typeface="+mn-cs"/>
              </a:rPr>
              <a:t> </a:t>
            </a:r>
            <a:r>
              <a:rPr lang="en-GB" sz="1200" b="1" kern="1200" dirty="0">
                <a:solidFill>
                  <a:schemeClr val="tx1"/>
                </a:solidFill>
                <a:effectLst/>
                <a:latin typeface="+mn-lt"/>
                <a:ea typeface="+mn-ea"/>
                <a:cs typeface="+mn-cs"/>
              </a:rPr>
              <a:t>definition of Public-Private Dialogue</a:t>
            </a:r>
            <a:r>
              <a:rPr lang="en-GB" sz="1200" kern="1200" dirty="0">
                <a:solidFill>
                  <a:schemeClr val="tx1"/>
                </a:solidFill>
                <a:effectLst/>
                <a:latin typeface="+mn-lt"/>
                <a:ea typeface="+mn-ea"/>
                <a:cs typeface="+mn-cs"/>
              </a:rPr>
              <a:t> (PPD) as “</a:t>
            </a:r>
            <a:r>
              <a:rPr lang="en-GB" sz="1200" i="1" kern="1200" dirty="0">
                <a:solidFill>
                  <a:schemeClr val="tx1"/>
                </a:solidFill>
                <a:effectLst/>
                <a:latin typeface="+mn-lt"/>
                <a:ea typeface="+mn-ea"/>
                <a:cs typeface="+mn-cs"/>
              </a:rPr>
              <a:t>PPDs bring together the government, private sector and relevant stakeholders in a formal or informal process to achieve shared objectives and play a transformational role for a particular set of issues”.</a:t>
            </a:r>
            <a:r>
              <a:rPr lang="en-GB" sz="1200" kern="1200" dirty="0">
                <a:solidFill>
                  <a:schemeClr val="tx1"/>
                </a:solidFill>
                <a:effectLst/>
                <a:latin typeface="+mn-lt"/>
                <a:ea typeface="+mn-ea"/>
                <a:cs typeface="+mn-cs"/>
              </a:rPr>
              <a:t> The World Bank Group, State of Play – Public-Private Dialogue, Practical Notes Series, 2016, p11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10</a:t>
            </a:fld>
            <a:endParaRPr lang="en-GB"/>
          </a:p>
        </p:txBody>
      </p:sp>
    </p:spTree>
    <p:extLst>
      <p:ext uri="{BB962C8B-B14F-4D97-AF65-F5344CB8AC3E}">
        <p14:creationId xmlns:p14="http://schemas.microsoft.com/office/powerpoint/2010/main" val="674426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7 </a:t>
            </a:r>
            <a:r>
              <a:rPr lang="fr-FR" dirty="0" err="1"/>
              <a:t>criteria</a:t>
            </a:r>
            <a:r>
              <a:rPr lang="fr-FR" dirty="0"/>
              <a:t> </a:t>
            </a:r>
            <a:r>
              <a:rPr lang="fr-FR" dirty="0" err="1"/>
              <a:t>allow</a:t>
            </a:r>
            <a:r>
              <a:rPr lang="fr-FR" dirty="0"/>
              <a:t> to </a:t>
            </a:r>
            <a:r>
              <a:rPr lang="fr-FR" dirty="0" err="1"/>
              <a:t>define</a:t>
            </a:r>
            <a:r>
              <a:rPr lang="fr-FR" dirty="0"/>
              <a:t> types of PPD</a:t>
            </a:r>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11</a:t>
            </a:fld>
            <a:endParaRPr lang="en-GB"/>
          </a:p>
        </p:txBody>
      </p:sp>
    </p:spTree>
    <p:extLst>
      <p:ext uri="{BB962C8B-B14F-4D97-AF65-F5344CB8AC3E}">
        <p14:creationId xmlns:p14="http://schemas.microsoft.com/office/powerpoint/2010/main" val="2272343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Champions are </a:t>
            </a:r>
            <a:r>
              <a:rPr lang="fr-FR" dirty="0" err="1"/>
              <a:t>individuals</a:t>
            </a:r>
            <a:r>
              <a:rPr lang="fr-FR" dirty="0"/>
              <a:t> </a:t>
            </a:r>
            <a:r>
              <a:rPr lang="fr-FR" dirty="0" err="1"/>
              <a:t>from</a:t>
            </a:r>
            <a:r>
              <a:rPr lang="fr-FR" dirty="0"/>
              <a:t> the public and the </a:t>
            </a:r>
            <a:r>
              <a:rPr lang="fr-FR" dirty="0" err="1"/>
              <a:t>private</a:t>
            </a:r>
            <a:r>
              <a:rPr lang="fr-FR" dirty="0"/>
              <a:t> </a:t>
            </a:r>
            <a:r>
              <a:rPr lang="fr-FR" dirty="0" err="1"/>
              <a:t>sector</a:t>
            </a:r>
            <a:r>
              <a:rPr lang="fr-FR" dirty="0"/>
              <a:t> </a:t>
            </a:r>
            <a:r>
              <a:rPr lang="fr-FR" dirty="0" err="1"/>
              <a:t>involved</a:t>
            </a:r>
            <a:r>
              <a:rPr lang="fr-FR" dirty="0"/>
              <a:t> in </a:t>
            </a:r>
            <a:r>
              <a:rPr lang="fr-FR" dirty="0" err="1"/>
              <a:t>PPDs</a:t>
            </a:r>
            <a:r>
              <a:rPr lang="fr-FR" dirty="0"/>
              <a:t>. </a:t>
            </a:r>
            <a:r>
              <a:rPr lang="fr-FR" dirty="0" err="1"/>
              <a:t>These</a:t>
            </a:r>
            <a:r>
              <a:rPr lang="fr-FR" dirty="0"/>
              <a:t> champions drive the PPD process </a:t>
            </a:r>
            <a:r>
              <a:rPr lang="fr-FR" dirty="0" err="1"/>
              <a:t>forward</a:t>
            </a:r>
            <a:r>
              <a:rPr lang="fr-FR" dirty="0"/>
              <a:t>. </a:t>
            </a:r>
            <a:endParaRPr lang="en-GB" i="1" dirty="0"/>
          </a:p>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12</a:t>
            </a:fld>
            <a:endParaRPr lang="en-GB"/>
          </a:p>
        </p:txBody>
      </p:sp>
    </p:spTree>
    <p:extLst>
      <p:ext uri="{BB962C8B-B14F-4D97-AF65-F5344CB8AC3E}">
        <p14:creationId xmlns:p14="http://schemas.microsoft.com/office/powerpoint/2010/main" val="14575582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13</a:t>
            </a:fld>
            <a:endParaRPr lang="en-GB"/>
          </a:p>
        </p:txBody>
      </p:sp>
    </p:spTree>
    <p:extLst>
      <p:ext uri="{BB962C8B-B14F-4D97-AF65-F5344CB8AC3E}">
        <p14:creationId xmlns:p14="http://schemas.microsoft.com/office/powerpoint/2010/main" val="30905215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14</a:t>
            </a:fld>
            <a:endParaRPr lang="en-GB"/>
          </a:p>
        </p:txBody>
      </p:sp>
    </p:spTree>
    <p:extLst>
      <p:ext uri="{BB962C8B-B14F-4D97-AF65-F5344CB8AC3E}">
        <p14:creationId xmlns:p14="http://schemas.microsoft.com/office/powerpoint/2010/main" val="12695155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t>15</a:t>
            </a:fld>
            <a:endParaRPr lang="en-GB"/>
          </a:p>
        </p:txBody>
      </p:sp>
    </p:spTree>
    <p:extLst>
      <p:ext uri="{BB962C8B-B14F-4D97-AF65-F5344CB8AC3E}">
        <p14:creationId xmlns:p14="http://schemas.microsoft.com/office/powerpoint/2010/main" val="15908705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39921833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Tree>
    <p:extLst>
      <p:ext uri="{BB962C8B-B14F-4D97-AF65-F5344CB8AC3E}">
        <p14:creationId xmlns:p14="http://schemas.microsoft.com/office/powerpoint/2010/main" val="178406293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136774602"/>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06998582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82442872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hyperlink" Target="http://contentthatmoves.flywheelsites.com/sb4als/" TargetMode="External"/><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12.xml"/><Relationship Id="rId6" Type="http://schemas.openxmlformats.org/officeDocument/2006/relationships/image" Target="../media/image21.emf"/><Relationship Id="rId5" Type="http://schemas.openxmlformats.org/officeDocument/2006/relationships/image" Target="../media/image20.png"/><Relationship Id="rId4" Type="http://schemas.openxmlformats.org/officeDocument/2006/relationships/image" Target="../media/image19.png"/></Relationships>
</file>

<file path=ppt/slides/_rels/slide3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Autofit/>
          </a:bodyPr>
          <a:lstStyle/>
          <a:p>
            <a:r>
              <a:rPr lang="fr-FR" dirty="0" err="1"/>
              <a:t>Private</a:t>
            </a:r>
            <a:r>
              <a:rPr lang="fr-FR" dirty="0"/>
              <a:t> </a:t>
            </a:r>
            <a:r>
              <a:rPr lang="fr-FR" dirty="0" err="1"/>
              <a:t>Sector</a:t>
            </a:r>
            <a:r>
              <a:rPr lang="fr-FR" dirty="0"/>
              <a:t> Engagement</a:t>
            </a:r>
            <a:br>
              <a:rPr lang="fr-FR" dirty="0"/>
            </a:br>
            <a:r>
              <a:rPr lang="fr-FR" dirty="0"/>
              <a:t>PPD and Business Fora</a:t>
            </a:r>
            <a:endParaRPr lang="en-GB" dirty="0"/>
          </a:p>
        </p:txBody>
      </p:sp>
      <p:sp>
        <p:nvSpPr>
          <p:cNvPr id="7" name="Subtitle 6"/>
          <p:cNvSpPr>
            <a:spLocks noGrp="1"/>
          </p:cNvSpPr>
          <p:nvPr>
            <p:ph type="subTitle" idx="1"/>
          </p:nvPr>
        </p:nvSpPr>
        <p:spPr/>
        <p:txBody>
          <a:bodyPr/>
          <a:lstStyle/>
          <a:p>
            <a:r>
              <a:rPr lang="en-US" dirty="0"/>
              <a:t>Digital Training on Private Sector and Trade</a:t>
            </a:r>
          </a:p>
          <a:p>
            <a:r>
              <a:rPr lang="en-GB" dirty="0"/>
              <a:t>Policies and Best Practice</a:t>
            </a:r>
          </a:p>
        </p:txBody>
      </p:sp>
      <p:sp>
        <p:nvSpPr>
          <p:cNvPr id="8" name="Text Placeholder 7"/>
          <p:cNvSpPr>
            <a:spLocks noGrp="1"/>
          </p:cNvSpPr>
          <p:nvPr>
            <p:ph type="body" sz="quarter" idx="13"/>
          </p:nvPr>
        </p:nvSpPr>
        <p:spPr/>
        <p:txBody>
          <a:bodyPr/>
          <a:lstStyle/>
          <a:p>
            <a:r>
              <a:rPr lang="fr-FR" dirty="0"/>
              <a:t>François Kacen, TPSD Facility </a:t>
            </a:r>
            <a:br>
              <a:rPr lang="fr-FR" dirty="0"/>
            </a:br>
            <a:r>
              <a:rPr lang="fr-FR" dirty="0"/>
              <a:t>Laura </a:t>
            </a:r>
            <a:r>
              <a:rPr lang="fr-FR" dirty="0" err="1"/>
              <a:t>Atienza</a:t>
            </a:r>
            <a:r>
              <a:rPr lang="fr-FR" dirty="0"/>
              <a:t>, DEVCO C4</a:t>
            </a:r>
            <a:br>
              <a:rPr lang="fr-FR" dirty="0"/>
            </a:br>
            <a:endParaRPr lang="en-GB" dirty="0"/>
          </a:p>
        </p:txBody>
      </p:sp>
    </p:spTree>
    <p:extLst>
      <p:ext uri="{BB962C8B-B14F-4D97-AF65-F5344CB8AC3E}">
        <p14:creationId xmlns:p14="http://schemas.microsoft.com/office/powerpoint/2010/main" val="1121371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a:t>
            </a:r>
            <a:r>
              <a:rPr lang="fr-FR" dirty="0" err="1"/>
              <a:t>definition</a:t>
            </a:r>
            <a:r>
              <a:rPr lang="fr-FR" dirty="0"/>
              <a:t> </a:t>
            </a:r>
            <a:endParaRPr lang="en-GB" dirty="0"/>
          </a:p>
        </p:txBody>
      </p:sp>
      <p:sp>
        <p:nvSpPr>
          <p:cNvPr id="4" name="Rectangle 3">
            <a:extLst>
              <a:ext uri="{FF2B5EF4-FFF2-40B4-BE49-F238E27FC236}">
                <a16:creationId xmlns:a16="http://schemas.microsoft.com/office/drawing/2014/main" id="{57F12021-21DB-4BD9-8F36-6B25E6FF2247}"/>
              </a:ext>
            </a:extLst>
          </p:cNvPr>
          <p:cNvSpPr/>
          <p:nvPr/>
        </p:nvSpPr>
        <p:spPr>
          <a:xfrm>
            <a:off x="1099793" y="1573826"/>
            <a:ext cx="9342575" cy="4955203"/>
          </a:xfrm>
          <a:prstGeom prst="rect">
            <a:avLst/>
          </a:prstGeom>
        </p:spPr>
        <p:txBody>
          <a:bodyPr wrap="square">
            <a:spAutoFit/>
          </a:bodyPr>
          <a:lstStyle/>
          <a:p>
            <a:pPr marL="514350" indent="-514350" algn="just">
              <a:buFont typeface="Wingdings" panose="05000000000000000000" pitchFamily="2" charset="2"/>
              <a:buChar char="§"/>
            </a:pPr>
            <a:r>
              <a:rPr lang="en-US" sz="2800" dirty="0">
                <a:solidFill>
                  <a:srgbClr val="001854">
                    <a:hueOff val="0"/>
                    <a:satOff val="0"/>
                    <a:lumOff val="0"/>
                    <a:alphaOff val="0"/>
                  </a:srgbClr>
                </a:solidFill>
                <a:latin typeface="Calibri"/>
                <a:ea typeface="+mj-ea"/>
                <a:cs typeface="+mj-cs"/>
              </a:rPr>
              <a:t>Public-private dialogue (PPD) is a </a:t>
            </a:r>
            <a:r>
              <a:rPr lang="en-US" sz="2800" b="1" dirty="0">
                <a:solidFill>
                  <a:srgbClr val="001854">
                    <a:hueOff val="0"/>
                    <a:satOff val="0"/>
                    <a:lumOff val="0"/>
                    <a:alphaOff val="0"/>
                  </a:srgbClr>
                </a:solidFill>
                <a:latin typeface="Calibri"/>
                <a:ea typeface="+mj-ea"/>
                <a:cs typeface="+mj-cs"/>
              </a:rPr>
              <a:t>structured, participatory, and inclusive approach to policymaking</a:t>
            </a:r>
            <a:r>
              <a:rPr lang="en-US" sz="2800" dirty="0">
                <a:solidFill>
                  <a:srgbClr val="001854">
                    <a:hueOff val="0"/>
                    <a:satOff val="0"/>
                    <a:lumOff val="0"/>
                    <a:alphaOff val="0"/>
                  </a:srgbClr>
                </a:solidFill>
                <a:latin typeface="Calibri"/>
                <a:ea typeface="+mj-ea"/>
                <a:cs typeface="+mj-cs"/>
              </a:rPr>
              <a:t>. </a:t>
            </a:r>
          </a:p>
          <a:p>
            <a:pPr marL="514350" indent="-514350" algn="just">
              <a:buFont typeface="Wingdings" panose="05000000000000000000" pitchFamily="2" charset="2"/>
              <a:buChar char="§"/>
            </a:pPr>
            <a:r>
              <a:rPr lang="en-US" sz="2800" dirty="0">
                <a:solidFill>
                  <a:srgbClr val="001854">
                    <a:hueOff val="0"/>
                    <a:satOff val="0"/>
                    <a:lumOff val="0"/>
                    <a:alphaOff val="0"/>
                  </a:srgbClr>
                </a:solidFill>
                <a:latin typeface="Calibri"/>
                <a:ea typeface="+mj-ea"/>
                <a:cs typeface="+mj-cs"/>
              </a:rPr>
              <a:t>Aimed at</a:t>
            </a:r>
            <a:r>
              <a:rPr lang="en-US" sz="2800" b="1" dirty="0">
                <a:solidFill>
                  <a:srgbClr val="001854">
                    <a:hueOff val="0"/>
                    <a:satOff val="0"/>
                    <a:lumOff val="0"/>
                    <a:alphaOff val="0"/>
                  </a:srgbClr>
                </a:solidFill>
                <a:latin typeface="Calibri"/>
                <a:ea typeface="+mj-ea"/>
                <a:cs typeface="+mj-cs"/>
              </a:rPr>
              <a:t> reforming governance and the business climate</a:t>
            </a:r>
            <a:r>
              <a:rPr lang="en-US" sz="2800" dirty="0">
                <a:solidFill>
                  <a:srgbClr val="001854">
                    <a:hueOff val="0"/>
                    <a:satOff val="0"/>
                    <a:lumOff val="0"/>
                    <a:alphaOff val="0"/>
                  </a:srgbClr>
                </a:solidFill>
                <a:latin typeface="Calibri"/>
                <a:ea typeface="+mj-ea"/>
                <a:cs typeface="+mj-cs"/>
              </a:rPr>
              <a:t>, especially where policy institutions are underperforming. </a:t>
            </a:r>
          </a:p>
          <a:p>
            <a:pPr marL="514350" indent="-514350" algn="just">
              <a:buFont typeface="Wingdings" panose="05000000000000000000" pitchFamily="2" charset="2"/>
              <a:buChar char="§"/>
            </a:pPr>
            <a:r>
              <a:rPr lang="en-US" sz="2800" b="1" dirty="0">
                <a:solidFill>
                  <a:srgbClr val="001854">
                    <a:hueOff val="0"/>
                    <a:satOff val="0"/>
                    <a:lumOff val="0"/>
                    <a:alphaOff val="0"/>
                  </a:srgbClr>
                </a:solidFill>
                <a:latin typeface="Calibri"/>
                <a:ea typeface="+mj-ea"/>
                <a:cs typeface="+mj-cs"/>
              </a:rPr>
              <a:t>Dialogue improves the flow of information relating to economic policy and builds legitimacy into the policy process</a:t>
            </a:r>
            <a:r>
              <a:rPr lang="en-US" sz="2800" dirty="0">
                <a:solidFill>
                  <a:srgbClr val="001854">
                    <a:hueOff val="0"/>
                    <a:satOff val="0"/>
                    <a:lumOff val="0"/>
                    <a:alphaOff val="0"/>
                  </a:srgbClr>
                </a:solidFill>
                <a:latin typeface="Calibri"/>
                <a:ea typeface="+mj-ea"/>
                <a:cs typeface="+mj-cs"/>
              </a:rPr>
              <a:t>. </a:t>
            </a:r>
          </a:p>
          <a:p>
            <a:pPr marL="514350" indent="-514350" algn="just">
              <a:buFont typeface="Wingdings" panose="05000000000000000000" pitchFamily="2" charset="2"/>
              <a:buChar char="§"/>
            </a:pPr>
            <a:r>
              <a:rPr lang="en-US" sz="2800" dirty="0">
                <a:solidFill>
                  <a:srgbClr val="001854">
                    <a:hueOff val="0"/>
                    <a:satOff val="0"/>
                    <a:lumOff val="0"/>
                    <a:alphaOff val="0"/>
                  </a:srgbClr>
                </a:solidFill>
                <a:latin typeface="Calibri"/>
                <a:ea typeface="+mj-ea"/>
                <a:cs typeface="+mj-cs"/>
              </a:rPr>
              <a:t>PPD also seeks to overcome impediments to transparency and accommodate greater </a:t>
            </a:r>
            <a:r>
              <a:rPr lang="en-US" sz="2800" b="1" dirty="0">
                <a:solidFill>
                  <a:srgbClr val="001854">
                    <a:hueOff val="0"/>
                    <a:satOff val="0"/>
                    <a:lumOff val="0"/>
                    <a:alphaOff val="0"/>
                  </a:srgbClr>
                </a:solidFill>
                <a:latin typeface="Calibri"/>
                <a:ea typeface="+mj-ea"/>
                <a:cs typeface="+mj-cs"/>
              </a:rPr>
              <a:t>inclusion of stakeholders in decision-making</a:t>
            </a:r>
            <a:r>
              <a:rPr lang="en-US" sz="2800" dirty="0">
                <a:solidFill>
                  <a:srgbClr val="001854">
                    <a:hueOff val="0"/>
                    <a:satOff val="0"/>
                    <a:lumOff val="0"/>
                    <a:alphaOff val="0"/>
                  </a:srgbClr>
                </a:solidFill>
                <a:latin typeface="Calibri"/>
                <a:ea typeface="+mj-ea"/>
                <a:cs typeface="+mj-cs"/>
              </a:rPr>
              <a:t>. </a:t>
            </a:r>
          </a:p>
          <a:p>
            <a:pPr algn="just"/>
            <a:endParaRPr lang="en-US" b="1" dirty="0">
              <a:solidFill>
                <a:srgbClr val="9C2664"/>
              </a:solidFill>
            </a:endParaRPr>
          </a:p>
          <a:p>
            <a:pPr algn="just"/>
            <a:endParaRPr lang="en-US" b="1" dirty="0">
              <a:solidFill>
                <a:srgbClr val="9C2664"/>
              </a:solidFill>
            </a:endParaRPr>
          </a:p>
        </p:txBody>
      </p:sp>
    </p:spTree>
    <p:extLst>
      <p:ext uri="{BB962C8B-B14F-4D97-AF65-F5344CB8AC3E}">
        <p14:creationId xmlns:p14="http://schemas.microsoft.com/office/powerpoint/2010/main" val="1536252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types  </a:t>
            </a:r>
            <a:endParaRPr lang="en-GB" dirty="0"/>
          </a:p>
        </p:txBody>
      </p:sp>
      <p:pic>
        <p:nvPicPr>
          <p:cNvPr id="5" name="Picture 4">
            <a:extLst>
              <a:ext uri="{FF2B5EF4-FFF2-40B4-BE49-F238E27FC236}">
                <a16:creationId xmlns:a16="http://schemas.microsoft.com/office/drawing/2014/main" id="{371E6C67-741E-461D-B4EC-3F6AE4B83223}"/>
              </a:ext>
            </a:extLst>
          </p:cNvPr>
          <p:cNvPicPr>
            <a:picLocks noChangeAspect="1"/>
          </p:cNvPicPr>
          <p:nvPr/>
        </p:nvPicPr>
        <p:blipFill rotWithShape="1">
          <a:blip r:embed="rId3"/>
          <a:srcRect l="-126" t="9067" r="126" b="9042"/>
          <a:stretch/>
        </p:blipFill>
        <p:spPr>
          <a:xfrm>
            <a:off x="127092" y="1731646"/>
            <a:ext cx="11907910" cy="4550357"/>
          </a:xfrm>
          <a:prstGeom prst="rect">
            <a:avLst/>
          </a:prstGeom>
        </p:spPr>
      </p:pic>
    </p:spTree>
    <p:extLst>
      <p:ext uri="{BB962C8B-B14F-4D97-AF65-F5344CB8AC3E}">
        <p14:creationId xmlns:p14="http://schemas.microsoft.com/office/powerpoint/2010/main" val="9723262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key </a:t>
            </a:r>
            <a:r>
              <a:rPr lang="fr-FR" dirty="0" err="1"/>
              <a:t>success</a:t>
            </a:r>
            <a:r>
              <a:rPr lang="fr-FR" dirty="0"/>
              <a:t> </a:t>
            </a:r>
            <a:r>
              <a:rPr lang="fr-FR" dirty="0" err="1"/>
              <a:t>factors</a:t>
            </a:r>
            <a:endParaRPr lang="en-GB" dirty="0"/>
          </a:p>
        </p:txBody>
      </p:sp>
      <p:sp>
        <p:nvSpPr>
          <p:cNvPr id="5" name="Title 6">
            <a:extLst>
              <a:ext uri="{FF2B5EF4-FFF2-40B4-BE49-F238E27FC236}">
                <a16:creationId xmlns:a16="http://schemas.microsoft.com/office/drawing/2014/main" id="{67CA88CE-470D-4331-A958-D20312F0222D}"/>
              </a:ext>
            </a:extLst>
          </p:cNvPr>
          <p:cNvSpPr txBox="1">
            <a:spLocks/>
          </p:cNvSpPr>
          <p:nvPr/>
        </p:nvSpPr>
        <p:spPr>
          <a:xfrm>
            <a:off x="272462" y="2021423"/>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a:solidFill>
                  <a:schemeClr val="accent1">
                    <a:lumMod val="50000"/>
                  </a:schemeClr>
                </a:solidFill>
                <a:ea typeface="+mn-ea"/>
                <a:cs typeface="Times" panose="02020603050405020304" pitchFamily="18" charset="0"/>
              </a:rPr>
              <a:t>Champions </a:t>
            </a: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Public sector champions should have strong </a:t>
            </a:r>
            <a:r>
              <a:rPr lang="en-US" sz="9600" b="1" dirty="0">
                <a:solidFill>
                  <a:srgbClr val="001854">
                    <a:hueOff val="0"/>
                    <a:satOff val="0"/>
                    <a:lumOff val="0"/>
                    <a:alphaOff val="0"/>
                  </a:srgbClr>
                </a:solidFill>
                <a:latin typeface="Calibri"/>
              </a:rPr>
              <a:t>leadership</a:t>
            </a:r>
            <a:r>
              <a:rPr lang="en-US" sz="9600" dirty="0">
                <a:solidFill>
                  <a:srgbClr val="001854">
                    <a:hueOff val="0"/>
                    <a:satOff val="0"/>
                    <a:lumOff val="0"/>
                    <a:alphaOff val="0"/>
                  </a:srgbClr>
                </a:solidFill>
                <a:latin typeface="Calibri"/>
              </a:rPr>
              <a:t> and be much engaged to demonstrate political will</a:t>
            </a:r>
          </a:p>
          <a:p>
            <a:pPr marL="114300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Champions from the private sector should be </a:t>
            </a:r>
            <a:r>
              <a:rPr lang="en-US" sz="9600" b="1" dirty="0">
                <a:solidFill>
                  <a:srgbClr val="001854">
                    <a:hueOff val="0"/>
                    <a:satOff val="0"/>
                    <a:lumOff val="0"/>
                    <a:alphaOff val="0"/>
                  </a:srgbClr>
                </a:solidFill>
                <a:latin typeface="Calibri"/>
              </a:rPr>
              <a:t>independent</a:t>
            </a:r>
            <a:r>
              <a:rPr lang="en-US" sz="9600" dirty="0">
                <a:solidFill>
                  <a:srgbClr val="001854">
                    <a:hueOff val="0"/>
                    <a:satOff val="0"/>
                    <a:lumOff val="0"/>
                    <a:alphaOff val="0"/>
                  </a:srgbClr>
                </a:solidFill>
                <a:latin typeface="Calibri"/>
              </a:rPr>
              <a:t> and considered by the businesses as </a:t>
            </a:r>
            <a:r>
              <a:rPr lang="en-US" sz="9600" b="1" dirty="0">
                <a:solidFill>
                  <a:srgbClr val="001854">
                    <a:hueOff val="0"/>
                    <a:satOff val="0"/>
                    <a:lumOff val="0"/>
                    <a:alphaOff val="0"/>
                  </a:srgbClr>
                </a:solidFill>
                <a:latin typeface="Calibri"/>
              </a:rPr>
              <a:t>representative</a:t>
            </a:r>
            <a:r>
              <a:rPr lang="en-US" sz="9600" dirty="0">
                <a:solidFill>
                  <a:srgbClr val="001854">
                    <a:hueOff val="0"/>
                    <a:satOff val="0"/>
                    <a:lumOff val="0"/>
                    <a:alphaOff val="0"/>
                  </a:srgbClr>
                </a:solidFill>
                <a:latin typeface="Calibri"/>
              </a:rPr>
              <a:t> </a:t>
            </a:r>
          </a:p>
          <a:p>
            <a:pPr marL="114300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Champions from both the public and private sectors should take </a:t>
            </a:r>
            <a:r>
              <a:rPr lang="en-US" sz="9600" b="1" dirty="0">
                <a:solidFill>
                  <a:srgbClr val="001854">
                    <a:hueOff val="0"/>
                    <a:satOff val="0"/>
                    <a:lumOff val="0"/>
                    <a:alphaOff val="0"/>
                  </a:srgbClr>
                </a:solidFill>
                <a:latin typeface="Calibri"/>
              </a:rPr>
              <a:t>ownership</a:t>
            </a:r>
            <a:r>
              <a:rPr lang="en-US" sz="9600" dirty="0">
                <a:solidFill>
                  <a:srgbClr val="001854">
                    <a:hueOff val="0"/>
                    <a:satOff val="0"/>
                    <a:lumOff val="0"/>
                    <a:alphaOff val="0"/>
                  </a:srgbClr>
                </a:solidFill>
                <a:latin typeface="Calibri"/>
              </a:rPr>
              <a:t> of the dialogue process and drive it forward </a:t>
            </a:r>
          </a:p>
          <a:p>
            <a:pPr marL="114300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Support processes embedded in local structures </a:t>
            </a:r>
          </a:p>
          <a:p>
            <a:pPr marL="114300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Champions should be credible and considered to pursue the </a:t>
            </a:r>
            <a:r>
              <a:rPr lang="en-US" sz="9600" b="1" dirty="0">
                <a:solidFill>
                  <a:srgbClr val="001854">
                    <a:hueOff val="0"/>
                    <a:satOff val="0"/>
                    <a:lumOff val="0"/>
                    <a:alphaOff val="0"/>
                  </a:srgbClr>
                </a:solidFill>
                <a:latin typeface="Calibri"/>
              </a:rPr>
              <a:t>broad interests </a:t>
            </a:r>
            <a:r>
              <a:rPr lang="en-US" sz="9600" dirty="0">
                <a:solidFill>
                  <a:srgbClr val="001854">
                    <a:hueOff val="0"/>
                    <a:satOff val="0"/>
                    <a:lumOff val="0"/>
                    <a:alphaOff val="0"/>
                  </a:srgbClr>
                </a:solidFill>
                <a:latin typeface="Calibri"/>
              </a:rPr>
              <a:t>of the country</a:t>
            </a:r>
            <a:endParaRPr lang="fr-BE" sz="11200" b="1" dirty="0">
              <a:solidFill>
                <a:schemeClr val="accent1">
                  <a:lumMod val="50000"/>
                </a:schemeClr>
              </a:solidFill>
              <a:ea typeface="+mn-ea"/>
              <a:cs typeface="Times" panose="02020603050405020304" pitchFamily="18" charset="0"/>
            </a:endParaRP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p:txBody>
      </p:sp>
    </p:spTree>
    <p:extLst>
      <p:ext uri="{BB962C8B-B14F-4D97-AF65-F5344CB8AC3E}">
        <p14:creationId xmlns:p14="http://schemas.microsoft.com/office/powerpoint/2010/main" val="25960483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key </a:t>
            </a:r>
            <a:r>
              <a:rPr lang="fr-FR" dirty="0" err="1"/>
              <a:t>success</a:t>
            </a:r>
            <a:r>
              <a:rPr lang="fr-FR" dirty="0"/>
              <a:t> </a:t>
            </a:r>
            <a:r>
              <a:rPr lang="fr-FR" dirty="0" err="1"/>
              <a:t>factors</a:t>
            </a:r>
            <a:endParaRPr lang="en-GB" dirty="0"/>
          </a:p>
        </p:txBody>
      </p:sp>
      <p:sp>
        <p:nvSpPr>
          <p:cNvPr id="7" name="Title 6">
            <a:extLst>
              <a:ext uri="{FF2B5EF4-FFF2-40B4-BE49-F238E27FC236}">
                <a16:creationId xmlns:a16="http://schemas.microsoft.com/office/drawing/2014/main" id="{23FBEE51-5CCA-40DF-AE22-397A5A262B5B}"/>
              </a:ext>
            </a:extLst>
          </p:cNvPr>
          <p:cNvSpPr txBox="1">
            <a:spLocks/>
          </p:cNvSpPr>
          <p:nvPr/>
        </p:nvSpPr>
        <p:spPr>
          <a:xfrm>
            <a:off x="272462" y="2011898"/>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a:solidFill>
                  <a:schemeClr val="accent1">
                    <a:lumMod val="50000"/>
                  </a:schemeClr>
                </a:solidFill>
                <a:ea typeface="+mn-ea"/>
                <a:cs typeface="Times" panose="02020603050405020304" pitchFamily="18" charset="0"/>
              </a:rPr>
              <a:t>Inclusive </a:t>
            </a:r>
            <a:r>
              <a:rPr lang="fr-BE" sz="11200" b="1" dirty="0" err="1">
                <a:solidFill>
                  <a:schemeClr val="accent1">
                    <a:lumMod val="50000"/>
                  </a:schemeClr>
                </a:solidFill>
                <a:ea typeface="+mn-ea"/>
                <a:cs typeface="Times" panose="02020603050405020304" pitchFamily="18" charset="0"/>
              </a:rPr>
              <a:t>representation</a:t>
            </a:r>
            <a:r>
              <a:rPr lang="fr-BE" sz="11200" b="1" dirty="0">
                <a:solidFill>
                  <a:schemeClr val="accent1">
                    <a:lumMod val="50000"/>
                  </a:schemeClr>
                </a:solidFill>
                <a:ea typeface="+mn-ea"/>
                <a:cs typeface="Times" panose="02020603050405020304" pitchFamily="18" charset="0"/>
              </a:rPr>
              <a:t> </a:t>
            </a:r>
          </a:p>
          <a:p>
            <a:pPr algn="l" defTabSz="914400">
              <a:buClr>
                <a:srgbClr val="3166CF"/>
              </a:buClr>
            </a:pPr>
            <a:endParaRPr lang="fr-BE" sz="11200" b="1" dirty="0">
              <a:solidFill>
                <a:schemeClr val="accent1">
                  <a:lumMod val="50000"/>
                </a:schemeClr>
              </a:solidFill>
              <a:ea typeface="+mn-ea"/>
              <a:cs typeface="Times" panose="02020603050405020304" pitchFamily="18" charset="0"/>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Private Sector Organizations should be </a:t>
            </a:r>
            <a:r>
              <a:rPr lang="en-US" sz="9600" b="1" dirty="0">
                <a:solidFill>
                  <a:srgbClr val="001854">
                    <a:hueOff val="0"/>
                    <a:satOff val="0"/>
                    <a:lumOff val="0"/>
                    <a:alphaOff val="0"/>
                  </a:srgbClr>
                </a:solidFill>
                <a:latin typeface="Calibri"/>
              </a:rPr>
              <a:t>independent</a:t>
            </a:r>
            <a:r>
              <a:rPr lang="en-US" sz="9600" dirty="0">
                <a:solidFill>
                  <a:srgbClr val="001854">
                    <a:hueOff val="0"/>
                    <a:satOff val="0"/>
                    <a:lumOff val="0"/>
                    <a:alphaOff val="0"/>
                  </a:srgbClr>
                </a:solidFill>
                <a:latin typeface="Calibri"/>
              </a:rPr>
              <a:t> and well </a:t>
            </a:r>
            <a:r>
              <a:rPr lang="en-US" sz="9600" b="1" dirty="0">
                <a:solidFill>
                  <a:srgbClr val="001854">
                    <a:hueOff val="0"/>
                    <a:satOff val="0"/>
                    <a:lumOff val="0"/>
                    <a:alphaOff val="0"/>
                  </a:srgbClr>
                </a:solidFill>
                <a:latin typeface="Calibri"/>
              </a:rPr>
              <a:t>structured</a:t>
            </a:r>
          </a:p>
          <a:p>
            <a:pPr algn="l" defTabSz="914400">
              <a:buClr>
                <a:srgbClr val="3166CF"/>
              </a:buCl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Facilitators should support </a:t>
            </a:r>
            <a:r>
              <a:rPr lang="en-US" sz="9600" b="1" dirty="0">
                <a:solidFill>
                  <a:srgbClr val="001854">
                    <a:hueOff val="0"/>
                    <a:satOff val="0"/>
                    <a:lumOff val="0"/>
                    <a:alphaOff val="0"/>
                  </a:srgbClr>
                </a:solidFill>
                <a:latin typeface="Calibri"/>
              </a:rPr>
              <a:t>unorganized interests </a:t>
            </a:r>
            <a:r>
              <a:rPr lang="en-US" sz="9600" dirty="0">
                <a:solidFill>
                  <a:srgbClr val="001854">
                    <a:hueOff val="0"/>
                    <a:satOff val="0"/>
                    <a:lumOff val="0"/>
                    <a:alphaOff val="0"/>
                  </a:srgbClr>
                </a:solidFill>
                <a:latin typeface="Calibri"/>
              </a:rPr>
              <a:t>to participate as well</a:t>
            </a:r>
          </a:p>
          <a:p>
            <a:pPr algn="l" defTabSz="914400">
              <a:buClr>
                <a:srgbClr val="3166CF"/>
              </a:buCl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To be effective and representative, PPDs must accommodate and represent the </a:t>
            </a:r>
            <a:r>
              <a:rPr lang="en-US" sz="9600" b="1" dirty="0">
                <a:solidFill>
                  <a:srgbClr val="001854">
                    <a:hueOff val="0"/>
                    <a:satOff val="0"/>
                    <a:lumOff val="0"/>
                    <a:alphaOff val="0"/>
                  </a:srgbClr>
                </a:solidFill>
                <a:latin typeface="Calibri"/>
              </a:rPr>
              <a:t>diversity</a:t>
            </a:r>
            <a:r>
              <a:rPr lang="en-US" sz="9600" dirty="0">
                <a:solidFill>
                  <a:srgbClr val="001854">
                    <a:hueOff val="0"/>
                    <a:satOff val="0"/>
                    <a:lumOff val="0"/>
                    <a:alphaOff val="0"/>
                  </a:srgbClr>
                </a:solidFill>
                <a:latin typeface="Calibri"/>
              </a:rPr>
              <a:t> of private sector interests</a:t>
            </a:r>
          </a:p>
          <a:p>
            <a:pPr algn="l" defTabSz="914400">
              <a:buClr>
                <a:srgbClr val="3166CF"/>
              </a:buCl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PPDs should be </a:t>
            </a:r>
            <a:r>
              <a:rPr lang="en-US" sz="9600" b="1" dirty="0">
                <a:solidFill>
                  <a:srgbClr val="001854">
                    <a:hueOff val="0"/>
                    <a:satOff val="0"/>
                    <a:lumOff val="0"/>
                    <a:alphaOff val="0"/>
                  </a:srgbClr>
                </a:solidFill>
                <a:latin typeface="Calibri"/>
              </a:rPr>
              <a:t>inclusive</a:t>
            </a:r>
            <a:r>
              <a:rPr lang="en-US" sz="9600" dirty="0">
                <a:solidFill>
                  <a:srgbClr val="001854">
                    <a:hueOff val="0"/>
                    <a:satOff val="0"/>
                    <a:lumOff val="0"/>
                    <a:alphaOff val="0"/>
                  </a:srgbClr>
                </a:solidFill>
                <a:latin typeface="Calibri"/>
              </a:rPr>
              <a:t> of all kinds of businesses, be they formal and informal, small and large, local and international, women and youth </a:t>
            </a:r>
          </a:p>
          <a:p>
            <a:pPr algn="l" defTabSz="914400">
              <a:buClr>
                <a:srgbClr val="3166CF"/>
              </a:buCl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Inclusion of </a:t>
            </a:r>
            <a:r>
              <a:rPr lang="en-US" sz="9600" b="1" dirty="0">
                <a:solidFill>
                  <a:srgbClr val="001854">
                    <a:hueOff val="0"/>
                    <a:satOff val="0"/>
                    <a:lumOff val="0"/>
                    <a:alphaOff val="0"/>
                  </a:srgbClr>
                </a:solidFill>
                <a:latin typeface="Calibri"/>
              </a:rPr>
              <a:t>trade</a:t>
            </a:r>
            <a:r>
              <a:rPr lang="en-US" sz="9600" dirty="0">
                <a:solidFill>
                  <a:srgbClr val="001854">
                    <a:hueOff val="0"/>
                    <a:satOff val="0"/>
                    <a:lumOff val="0"/>
                    <a:alphaOff val="0"/>
                  </a:srgbClr>
                </a:solidFill>
                <a:latin typeface="Calibri"/>
              </a:rPr>
              <a:t> </a:t>
            </a:r>
            <a:r>
              <a:rPr lang="en-US" sz="9600" b="1" dirty="0">
                <a:solidFill>
                  <a:srgbClr val="001854">
                    <a:hueOff val="0"/>
                    <a:satOff val="0"/>
                    <a:lumOff val="0"/>
                    <a:alphaOff val="0"/>
                  </a:srgbClr>
                </a:solidFill>
                <a:latin typeface="Calibri"/>
              </a:rPr>
              <a:t>unions and civil society organisations </a:t>
            </a:r>
            <a:r>
              <a:rPr lang="en-US" sz="9600" dirty="0">
                <a:solidFill>
                  <a:srgbClr val="001854">
                    <a:hueOff val="0"/>
                    <a:satOff val="0"/>
                    <a:lumOff val="0"/>
                    <a:alphaOff val="0"/>
                  </a:srgbClr>
                </a:solidFill>
                <a:latin typeface="Calibri"/>
              </a:rPr>
              <a:t>– Danish Industry, ILO </a:t>
            </a:r>
          </a:p>
          <a:p>
            <a:pPr algn="l" defTabSz="914400">
              <a:buClr>
                <a:srgbClr val="3166CF"/>
              </a:buClr>
            </a:pPr>
            <a:endParaRPr lang="fr-BE" sz="11200" b="1" dirty="0">
              <a:solidFill>
                <a:schemeClr val="accent1">
                  <a:lumMod val="50000"/>
                </a:schemeClr>
              </a:solidFill>
              <a:ea typeface="+mn-ea"/>
              <a:cs typeface="Times" panose="02020603050405020304" pitchFamily="18" charset="0"/>
            </a:endParaRPr>
          </a:p>
        </p:txBody>
      </p:sp>
    </p:spTree>
    <p:extLst>
      <p:ext uri="{BB962C8B-B14F-4D97-AF65-F5344CB8AC3E}">
        <p14:creationId xmlns:p14="http://schemas.microsoft.com/office/powerpoint/2010/main" val="32504820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key </a:t>
            </a:r>
            <a:r>
              <a:rPr lang="fr-FR" dirty="0" err="1"/>
              <a:t>success</a:t>
            </a:r>
            <a:r>
              <a:rPr lang="fr-FR" dirty="0"/>
              <a:t> </a:t>
            </a:r>
            <a:r>
              <a:rPr lang="fr-FR" dirty="0" err="1"/>
              <a:t>factors</a:t>
            </a:r>
            <a:endParaRPr lang="en-GB" dirty="0"/>
          </a:p>
        </p:txBody>
      </p:sp>
      <p:sp>
        <p:nvSpPr>
          <p:cNvPr id="5" name="Title 6">
            <a:extLst>
              <a:ext uri="{FF2B5EF4-FFF2-40B4-BE49-F238E27FC236}">
                <a16:creationId xmlns:a16="http://schemas.microsoft.com/office/drawing/2014/main" id="{F63078C1-76F8-4CD9-BA3C-72EFCBAB3208}"/>
              </a:ext>
            </a:extLst>
          </p:cNvPr>
          <p:cNvSpPr txBox="1">
            <a:spLocks/>
          </p:cNvSpPr>
          <p:nvPr/>
        </p:nvSpPr>
        <p:spPr>
          <a:xfrm>
            <a:off x="272462" y="2040473"/>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err="1">
                <a:solidFill>
                  <a:schemeClr val="accent1">
                    <a:lumMod val="50000"/>
                  </a:schemeClr>
                </a:solidFill>
                <a:ea typeface="+mn-ea"/>
                <a:cs typeface="Times" panose="02020603050405020304" pitchFamily="18" charset="0"/>
              </a:rPr>
              <a:t>Capacity</a:t>
            </a:r>
            <a:endParaRPr lang="fr-BE" sz="11200" b="1" dirty="0">
              <a:solidFill>
                <a:schemeClr val="accent1">
                  <a:lumMod val="50000"/>
                </a:schemeClr>
              </a:solidFill>
              <a:ea typeface="+mn-ea"/>
              <a:cs typeface="Times" panose="02020603050405020304" pitchFamily="18" charset="0"/>
            </a:endParaRPr>
          </a:p>
          <a:p>
            <a:pPr indent="-742950" algn="l" defTabSz="914400">
              <a:buClr>
                <a:srgbClr val="3166CF"/>
              </a:buClr>
            </a:pPr>
            <a:r>
              <a:rPr lang="fr-BE" sz="11200" b="1" dirty="0">
                <a:solidFill>
                  <a:schemeClr val="accent1">
                    <a:lumMod val="50000"/>
                  </a:schemeClr>
                </a:solidFill>
                <a:ea typeface="+mn-ea"/>
                <a:cs typeface="Times" panose="02020603050405020304" pitchFamily="18" charset="0"/>
              </a:rPr>
              <a:t> </a:t>
            </a:r>
          </a:p>
          <a:p>
            <a:pPr marL="40005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Strong capacity of private and public stakeholders is a key success factor of PPD</a:t>
            </a:r>
          </a:p>
          <a:p>
            <a:pPr marL="40005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40005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Stakeholders should have capacity to provide coherent policy recommendations, 	negotiate constructively, analyze evidence, and nurture a successful dialogue</a:t>
            </a:r>
          </a:p>
          <a:p>
            <a:pPr marL="40005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40005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Private Sector Organizations require strong skills in order to propose evidence-based reforms and coordinate businesses’ interests  </a:t>
            </a:r>
          </a:p>
          <a:p>
            <a:pPr marL="40005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40005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Public sector must have the capacity and resources to analyze policy, formulate coherent reforms, and communicate with stakeholders</a:t>
            </a:r>
            <a:br>
              <a:rPr lang="en-US" sz="9600" dirty="0">
                <a:solidFill>
                  <a:srgbClr val="001854">
                    <a:hueOff val="0"/>
                    <a:satOff val="0"/>
                    <a:lumOff val="0"/>
                    <a:alphaOff val="0"/>
                  </a:srgbClr>
                </a:solidFill>
                <a:latin typeface="Calibri"/>
              </a:rPr>
            </a:br>
            <a:endParaRPr lang="fr-BE" sz="11200" b="1" dirty="0">
              <a:solidFill>
                <a:schemeClr val="accent1">
                  <a:lumMod val="50000"/>
                </a:schemeClr>
              </a:solidFill>
              <a:ea typeface="+mn-ea"/>
              <a:cs typeface="Times" panose="02020603050405020304" pitchFamily="18" charset="0"/>
            </a:endParaRPr>
          </a:p>
        </p:txBody>
      </p:sp>
    </p:spTree>
    <p:extLst>
      <p:ext uri="{BB962C8B-B14F-4D97-AF65-F5344CB8AC3E}">
        <p14:creationId xmlns:p14="http://schemas.microsoft.com/office/powerpoint/2010/main" val="41908869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key </a:t>
            </a:r>
            <a:r>
              <a:rPr lang="fr-FR" dirty="0" err="1"/>
              <a:t>success</a:t>
            </a:r>
            <a:r>
              <a:rPr lang="fr-FR" dirty="0"/>
              <a:t> </a:t>
            </a:r>
            <a:r>
              <a:rPr lang="fr-FR" dirty="0" err="1"/>
              <a:t>factors</a:t>
            </a:r>
            <a:endParaRPr lang="en-GB" dirty="0"/>
          </a:p>
        </p:txBody>
      </p:sp>
      <p:sp>
        <p:nvSpPr>
          <p:cNvPr id="4" name="Title 6">
            <a:extLst>
              <a:ext uri="{FF2B5EF4-FFF2-40B4-BE49-F238E27FC236}">
                <a16:creationId xmlns:a16="http://schemas.microsoft.com/office/drawing/2014/main" id="{27D58F33-2301-499E-B0F3-A0CEA0B07716}"/>
              </a:ext>
            </a:extLst>
          </p:cNvPr>
          <p:cNvSpPr txBox="1">
            <a:spLocks/>
          </p:cNvSpPr>
          <p:nvPr/>
        </p:nvSpPr>
        <p:spPr>
          <a:xfrm>
            <a:off x="272462" y="1992848"/>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err="1">
                <a:solidFill>
                  <a:schemeClr val="accent1">
                    <a:lumMod val="50000"/>
                  </a:schemeClr>
                </a:solidFill>
                <a:ea typeface="+mn-ea"/>
                <a:cs typeface="Times" panose="02020603050405020304" pitchFamily="18" charset="0"/>
              </a:rPr>
              <a:t>Sustainability</a:t>
            </a:r>
            <a:r>
              <a:rPr lang="fr-BE" sz="11200" b="1" dirty="0">
                <a:solidFill>
                  <a:schemeClr val="accent1">
                    <a:lumMod val="50000"/>
                  </a:schemeClr>
                </a:solidFill>
                <a:ea typeface="+mn-ea"/>
                <a:cs typeface="Times" panose="02020603050405020304" pitchFamily="18" charset="0"/>
              </a:rPr>
              <a:t> </a:t>
            </a: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A PPD should be embedded in existing local institutions</a:t>
            </a:r>
          </a:p>
          <a:p>
            <a:pPr marL="114300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Development partners (facilitators) should respect local ownership of the process</a:t>
            </a:r>
          </a:p>
          <a:p>
            <a:pPr marL="114300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In order to ensure a PPD is sustainable, key steps to be taken include: </a:t>
            </a:r>
            <a:br>
              <a:rPr lang="en-US" sz="9600" dirty="0">
                <a:solidFill>
                  <a:srgbClr val="001854">
                    <a:hueOff val="0"/>
                    <a:satOff val="0"/>
                    <a:lumOff val="0"/>
                    <a:alphaOff val="0"/>
                  </a:srgbClr>
                </a:solidFill>
                <a:latin typeface="Calibri"/>
              </a:rPr>
            </a:br>
            <a:br>
              <a:rPr lang="en-US" sz="9600" dirty="0">
                <a:solidFill>
                  <a:srgbClr val="001854">
                    <a:hueOff val="0"/>
                    <a:satOff val="0"/>
                    <a:lumOff val="0"/>
                    <a:alphaOff val="0"/>
                  </a:srgbClr>
                </a:solidFill>
                <a:latin typeface="Calibri"/>
              </a:rPr>
            </a:br>
            <a:r>
              <a:rPr lang="en-US" sz="9600" dirty="0">
                <a:solidFill>
                  <a:srgbClr val="001854">
                    <a:hueOff val="0"/>
                    <a:satOff val="0"/>
                    <a:lumOff val="0"/>
                    <a:alphaOff val="0"/>
                  </a:srgbClr>
                </a:solidFill>
                <a:latin typeface="Calibri"/>
              </a:rPr>
              <a:t>1- build capacity of public and private sector</a:t>
            </a:r>
            <a:br>
              <a:rPr lang="en-US" sz="9600" dirty="0">
                <a:solidFill>
                  <a:srgbClr val="001854">
                    <a:hueOff val="0"/>
                    <a:satOff val="0"/>
                    <a:lumOff val="0"/>
                    <a:alphaOff val="0"/>
                  </a:srgbClr>
                </a:solidFill>
                <a:latin typeface="Calibri"/>
              </a:rPr>
            </a:br>
            <a:br>
              <a:rPr lang="en-US" sz="9600" dirty="0">
                <a:solidFill>
                  <a:srgbClr val="001854">
                    <a:hueOff val="0"/>
                    <a:satOff val="0"/>
                    <a:lumOff val="0"/>
                    <a:alphaOff val="0"/>
                  </a:srgbClr>
                </a:solidFill>
                <a:latin typeface="Calibri"/>
              </a:rPr>
            </a:br>
            <a:r>
              <a:rPr lang="en-US" sz="9600" dirty="0">
                <a:solidFill>
                  <a:srgbClr val="001854">
                    <a:hueOff val="0"/>
                    <a:satOff val="0"/>
                    <a:lumOff val="0"/>
                    <a:alphaOff val="0"/>
                  </a:srgbClr>
                </a:solidFill>
                <a:latin typeface="Calibri"/>
              </a:rPr>
              <a:t>2- securing ongoing financing of the PPD</a:t>
            </a:r>
            <a:br>
              <a:rPr lang="en-US" sz="9600" dirty="0">
                <a:solidFill>
                  <a:srgbClr val="001854">
                    <a:hueOff val="0"/>
                    <a:satOff val="0"/>
                    <a:lumOff val="0"/>
                    <a:alphaOff val="0"/>
                  </a:srgbClr>
                </a:solidFill>
                <a:latin typeface="Calibri"/>
              </a:rPr>
            </a:br>
            <a:br>
              <a:rPr lang="en-US" sz="9600" dirty="0">
                <a:solidFill>
                  <a:srgbClr val="001854">
                    <a:hueOff val="0"/>
                    <a:satOff val="0"/>
                    <a:lumOff val="0"/>
                    <a:alphaOff val="0"/>
                  </a:srgbClr>
                </a:solidFill>
                <a:latin typeface="Calibri"/>
              </a:rPr>
            </a:br>
            <a:r>
              <a:rPr lang="en-US" sz="9600" dirty="0">
                <a:solidFill>
                  <a:srgbClr val="001854">
                    <a:hueOff val="0"/>
                    <a:satOff val="0"/>
                    <a:lumOff val="0"/>
                    <a:alphaOff val="0"/>
                  </a:srgbClr>
                </a:solidFill>
                <a:latin typeface="Calibri"/>
              </a:rPr>
              <a:t>3- planning the PPD transition</a:t>
            </a:r>
            <a:endParaRPr lang="fr-BE" sz="11200" b="1" dirty="0">
              <a:solidFill>
                <a:schemeClr val="accent1">
                  <a:lumMod val="50000"/>
                </a:schemeClr>
              </a:solidFill>
              <a:ea typeface="+mn-ea"/>
              <a:cs typeface="Times" panose="02020603050405020304" pitchFamily="18" charset="0"/>
            </a:endParaRPr>
          </a:p>
        </p:txBody>
      </p:sp>
    </p:spTree>
    <p:extLst>
      <p:ext uri="{BB962C8B-B14F-4D97-AF65-F5344CB8AC3E}">
        <p14:creationId xmlns:p14="http://schemas.microsoft.com/office/powerpoint/2010/main" val="3573491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B6603A0-3029-4043-A463-07C86415D128}"/>
              </a:ext>
            </a:extLst>
          </p:cNvPr>
          <p:cNvSpPr>
            <a:spLocks noGrp="1"/>
          </p:cNvSpPr>
          <p:nvPr>
            <p:ph type="title"/>
          </p:nvPr>
        </p:nvSpPr>
        <p:spPr/>
        <p:txBody>
          <a:bodyPr anchor="ctr"/>
          <a:lstStyle/>
          <a:p>
            <a:r>
              <a:rPr lang="fr-FR" dirty="0"/>
              <a:t>PPD: key </a:t>
            </a:r>
            <a:r>
              <a:rPr lang="fr-FR" dirty="0" err="1"/>
              <a:t>success</a:t>
            </a:r>
            <a:r>
              <a:rPr lang="fr-FR" dirty="0"/>
              <a:t> </a:t>
            </a:r>
            <a:r>
              <a:rPr lang="fr-FR" dirty="0" err="1"/>
              <a:t>factors</a:t>
            </a:r>
            <a:endParaRPr lang="en-US" dirty="0"/>
          </a:p>
        </p:txBody>
      </p:sp>
      <p:sp>
        <p:nvSpPr>
          <p:cNvPr id="8" name="Slide Number Placeholder 4">
            <a:extLst>
              <a:ext uri="{FF2B5EF4-FFF2-40B4-BE49-F238E27FC236}">
                <a16:creationId xmlns:a16="http://schemas.microsoft.com/office/drawing/2014/main" id="{BC96BEB7-FEF6-426C-B544-DE066B7B036D}"/>
              </a:ext>
            </a:extLst>
          </p:cNvPr>
          <p:cNvSpPr txBox="1">
            <a:spLocks noGrp="1"/>
          </p:cNvSpPr>
          <p:nvPr/>
        </p:nvSpPr>
        <p:spPr bwMode="auto">
          <a:xfrm>
            <a:off x="4660900" y="6784456"/>
            <a:ext cx="2133600" cy="27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SzPct val="100000"/>
              <a:buBlip>
                <a:blip r:embed="rId3"/>
              </a:buBlip>
              <a:defRPr sz="1600">
                <a:solidFill>
                  <a:schemeClr val="tx1"/>
                </a:solidFill>
                <a:latin typeface="Times" panose="02020603050405020304" pitchFamily="18" charset="0"/>
                <a:ea typeface="MS PGothic" panose="020B0600070205080204" pitchFamily="34" charset="-128"/>
                <a:cs typeface="Times" panose="02020603050405020304" pitchFamily="18" charset="0"/>
              </a:defRPr>
            </a:lvl1pPr>
            <a:lvl2pPr marL="742950" indent="-285750">
              <a:spcBef>
                <a:spcPct val="20000"/>
              </a:spcBef>
              <a:buClr>
                <a:srgbClr val="941A21"/>
              </a:buClr>
              <a:buFont typeface="Arial" panose="020B0604020202020204" pitchFamily="34" charset="0"/>
              <a:buChar char="–"/>
              <a:defRPr sz="1600">
                <a:solidFill>
                  <a:schemeClr val="tx1"/>
                </a:solidFill>
                <a:latin typeface="Times" panose="02020603050405020304" pitchFamily="18" charset="0"/>
                <a:ea typeface="MS PGothic" panose="020B0600070205080204" pitchFamily="34" charset="-128"/>
                <a:cs typeface="Times" panose="02020603050405020304" pitchFamily="18" charset="0"/>
              </a:defRPr>
            </a:lvl2pPr>
            <a:lvl3pPr marL="1143000" indent="-228600">
              <a:spcBef>
                <a:spcPct val="20000"/>
              </a:spcBef>
              <a:buClr>
                <a:srgbClr val="941A21"/>
              </a:buClr>
              <a:buFont typeface="Arial" panose="020B0604020202020204" pitchFamily="34" charset="0"/>
              <a:buChar char="•"/>
              <a:defRPr sz="1600" i="1">
                <a:solidFill>
                  <a:schemeClr val="tx1"/>
                </a:solidFill>
                <a:latin typeface="Times" panose="02020603050405020304" pitchFamily="18" charset="0"/>
                <a:ea typeface="MS PGothic" panose="020B0600070205080204" pitchFamily="34" charset="-128"/>
                <a:cs typeface="Times" panose="02020603050405020304" pitchFamily="18" charset="0"/>
              </a:defRPr>
            </a:lvl3pPr>
            <a:lvl4pPr marL="1600200" indent="-228600">
              <a:spcBef>
                <a:spcPct val="20000"/>
              </a:spcBef>
              <a:buClr>
                <a:srgbClr val="941A21"/>
              </a:buClr>
              <a:buFont typeface="Arial" panose="020B0604020202020204" pitchFamily="34" charset="0"/>
              <a:buChar char="–"/>
              <a:defRPr sz="1600">
                <a:solidFill>
                  <a:schemeClr val="tx1"/>
                </a:solidFill>
                <a:latin typeface="Times" panose="02020603050405020304" pitchFamily="18" charset="0"/>
                <a:ea typeface="MS PGothic" panose="020B0600070205080204" pitchFamily="34" charset="-128"/>
                <a:cs typeface="Times" panose="02020603050405020304" pitchFamily="18" charset="0"/>
              </a:defRPr>
            </a:lvl4pPr>
            <a:lvl5pPr marL="2057400" indent="-228600">
              <a:spcBef>
                <a:spcPct val="20000"/>
              </a:spcBef>
              <a:buClr>
                <a:srgbClr val="941A21"/>
              </a:buClr>
              <a:buFont typeface="Arial" panose="020B0604020202020204" pitchFamily="34" charset="0"/>
              <a:buChar char="»"/>
              <a:defRPr sz="1600" i="1">
                <a:solidFill>
                  <a:schemeClr val="tx1"/>
                </a:solidFill>
                <a:latin typeface="Times" panose="02020603050405020304" pitchFamily="18" charset="0"/>
                <a:ea typeface="MS PGothic" panose="020B0600070205080204" pitchFamily="34" charset="-128"/>
                <a:cs typeface="Times" panose="02020603050405020304" pitchFamily="18" charset="0"/>
              </a:defRPr>
            </a:lvl5pPr>
            <a:lvl6pPr marL="2514600" indent="-228600" defTabSz="457200" eaLnBrk="0" fontAlgn="base" hangingPunct="0">
              <a:spcBef>
                <a:spcPct val="20000"/>
              </a:spcBef>
              <a:spcAft>
                <a:spcPct val="0"/>
              </a:spcAft>
              <a:buClr>
                <a:srgbClr val="941A21"/>
              </a:buClr>
              <a:buFont typeface="Arial" panose="020B0604020202020204" pitchFamily="34" charset="0"/>
              <a:buChar char="»"/>
              <a:defRPr sz="1600" i="1">
                <a:solidFill>
                  <a:schemeClr val="tx1"/>
                </a:solidFill>
                <a:latin typeface="Times" panose="02020603050405020304" pitchFamily="18" charset="0"/>
                <a:ea typeface="MS PGothic" panose="020B0600070205080204" pitchFamily="34" charset="-128"/>
                <a:cs typeface="Times" panose="02020603050405020304" pitchFamily="18" charset="0"/>
              </a:defRPr>
            </a:lvl6pPr>
            <a:lvl7pPr marL="2971800" indent="-228600" defTabSz="457200" eaLnBrk="0" fontAlgn="base" hangingPunct="0">
              <a:spcBef>
                <a:spcPct val="20000"/>
              </a:spcBef>
              <a:spcAft>
                <a:spcPct val="0"/>
              </a:spcAft>
              <a:buClr>
                <a:srgbClr val="941A21"/>
              </a:buClr>
              <a:buFont typeface="Arial" panose="020B0604020202020204" pitchFamily="34" charset="0"/>
              <a:buChar char="»"/>
              <a:defRPr sz="1600" i="1">
                <a:solidFill>
                  <a:schemeClr val="tx1"/>
                </a:solidFill>
                <a:latin typeface="Times" panose="02020603050405020304" pitchFamily="18" charset="0"/>
                <a:ea typeface="MS PGothic" panose="020B0600070205080204" pitchFamily="34" charset="-128"/>
                <a:cs typeface="Times" panose="02020603050405020304" pitchFamily="18" charset="0"/>
              </a:defRPr>
            </a:lvl7pPr>
            <a:lvl8pPr marL="3429000" indent="-228600" defTabSz="457200" eaLnBrk="0" fontAlgn="base" hangingPunct="0">
              <a:spcBef>
                <a:spcPct val="20000"/>
              </a:spcBef>
              <a:spcAft>
                <a:spcPct val="0"/>
              </a:spcAft>
              <a:buClr>
                <a:srgbClr val="941A21"/>
              </a:buClr>
              <a:buFont typeface="Arial" panose="020B0604020202020204" pitchFamily="34" charset="0"/>
              <a:buChar char="»"/>
              <a:defRPr sz="1600" i="1">
                <a:solidFill>
                  <a:schemeClr val="tx1"/>
                </a:solidFill>
                <a:latin typeface="Times" panose="02020603050405020304" pitchFamily="18" charset="0"/>
                <a:ea typeface="MS PGothic" panose="020B0600070205080204" pitchFamily="34" charset="-128"/>
                <a:cs typeface="Times" panose="02020603050405020304" pitchFamily="18" charset="0"/>
              </a:defRPr>
            </a:lvl8pPr>
            <a:lvl9pPr marL="3886200" indent="-228600" defTabSz="457200" eaLnBrk="0" fontAlgn="base" hangingPunct="0">
              <a:spcBef>
                <a:spcPct val="20000"/>
              </a:spcBef>
              <a:spcAft>
                <a:spcPct val="0"/>
              </a:spcAft>
              <a:buClr>
                <a:srgbClr val="941A21"/>
              </a:buClr>
              <a:buFont typeface="Arial" panose="020B0604020202020204" pitchFamily="34" charset="0"/>
              <a:buChar char="»"/>
              <a:defRPr sz="1600" i="1">
                <a:solidFill>
                  <a:schemeClr val="tx1"/>
                </a:solidFill>
                <a:latin typeface="Times" panose="02020603050405020304" pitchFamily="18" charset="0"/>
                <a:ea typeface="MS PGothic" panose="020B0600070205080204" pitchFamily="34" charset="-128"/>
                <a:cs typeface="Times" panose="02020603050405020304" pitchFamily="18" charset="0"/>
              </a:defRPr>
            </a:lvl9pPr>
          </a:lstStyle>
          <a:p>
            <a:pPr algn="ctr" eaLnBrk="1" hangingPunct="1">
              <a:spcBef>
                <a:spcPct val="0"/>
              </a:spcBef>
              <a:buSzTx/>
              <a:buFontTx/>
              <a:buNone/>
            </a:pPr>
            <a:fld id="{A473F487-0AB5-41B4-956E-696ABA063472}" type="slidenum">
              <a:rPr lang="en-US" altLang="fr-FR" sz="1200">
                <a:solidFill>
                  <a:schemeClr val="bg1"/>
                </a:solidFill>
                <a:latin typeface="Arial" panose="020B0604020202020204" pitchFamily="34" charset="0"/>
              </a:rPr>
              <a:pPr algn="ctr" eaLnBrk="1" hangingPunct="1">
                <a:spcBef>
                  <a:spcPct val="0"/>
                </a:spcBef>
                <a:buSzTx/>
                <a:buFontTx/>
                <a:buNone/>
              </a:pPr>
              <a:t>16</a:t>
            </a:fld>
            <a:endParaRPr lang="en-US" altLang="fr-FR" sz="1200">
              <a:solidFill>
                <a:schemeClr val="bg1"/>
              </a:solidFill>
              <a:latin typeface="Arial" panose="020B0604020202020204" pitchFamily="34" charset="0"/>
            </a:endParaRPr>
          </a:p>
        </p:txBody>
      </p:sp>
      <p:sp>
        <p:nvSpPr>
          <p:cNvPr id="40" name="Slide Number Placeholder 39">
            <a:extLst>
              <a:ext uri="{FF2B5EF4-FFF2-40B4-BE49-F238E27FC236}">
                <a16:creationId xmlns:a16="http://schemas.microsoft.com/office/drawing/2014/main" id="{D66C4462-67A4-4D4A-BB8C-24B4DF8D8FB6}"/>
              </a:ext>
            </a:extLst>
          </p:cNvPr>
          <p:cNvSpPr>
            <a:spLocks noGrp="1"/>
          </p:cNvSpPr>
          <p:nvPr>
            <p:ph type="sldNum" sz="quarter" idx="12"/>
          </p:nvPr>
        </p:nvSpPr>
        <p:spPr/>
        <p:txBody>
          <a:bodyPr/>
          <a:lstStyle/>
          <a:p>
            <a:fld id="{22AD838C-5518-49CD-AF87-4D9C8A952905}" type="slidenum">
              <a:rPr lang="en-US" smtClean="0"/>
              <a:t>16</a:t>
            </a:fld>
            <a:endParaRPr lang="en-US" dirty="0"/>
          </a:p>
        </p:txBody>
      </p:sp>
      <p:sp>
        <p:nvSpPr>
          <p:cNvPr id="6" name="Title 6">
            <a:extLst>
              <a:ext uri="{FF2B5EF4-FFF2-40B4-BE49-F238E27FC236}">
                <a16:creationId xmlns:a16="http://schemas.microsoft.com/office/drawing/2014/main" id="{E149AF66-CAAB-4FBA-8D15-4BECF089FE58}"/>
              </a:ext>
            </a:extLst>
          </p:cNvPr>
          <p:cNvSpPr txBox="1">
            <a:spLocks/>
          </p:cNvSpPr>
          <p:nvPr/>
        </p:nvSpPr>
        <p:spPr>
          <a:xfrm>
            <a:off x="272462" y="2011898"/>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a:solidFill>
                  <a:schemeClr val="accent1">
                    <a:lumMod val="50000"/>
                  </a:schemeClr>
                </a:solidFill>
                <a:ea typeface="+mn-ea"/>
                <a:cs typeface="Times" panose="02020603050405020304" pitchFamily="18" charset="0"/>
              </a:rPr>
              <a:t>3 </a:t>
            </a:r>
            <a:r>
              <a:rPr lang="fr-BE" sz="11200" b="1" dirty="0" err="1">
                <a:solidFill>
                  <a:schemeClr val="accent1">
                    <a:lumMod val="50000"/>
                  </a:schemeClr>
                </a:solidFill>
                <a:ea typeface="+mn-ea"/>
                <a:cs typeface="Times" panose="02020603050405020304" pitchFamily="18" charset="0"/>
              </a:rPr>
              <a:t>Pillars</a:t>
            </a:r>
            <a:r>
              <a:rPr lang="fr-BE" sz="11200" b="1" dirty="0">
                <a:solidFill>
                  <a:schemeClr val="accent1">
                    <a:lumMod val="50000"/>
                  </a:schemeClr>
                </a:solidFill>
                <a:ea typeface="+mn-ea"/>
                <a:cs typeface="Times" panose="02020603050405020304" pitchFamily="18" charset="0"/>
              </a:rPr>
              <a:t> of </a:t>
            </a:r>
            <a:r>
              <a:rPr lang="fr-BE" sz="11200" b="1" dirty="0" err="1">
                <a:solidFill>
                  <a:schemeClr val="accent1">
                    <a:lumMod val="50000"/>
                  </a:schemeClr>
                </a:solidFill>
                <a:ea typeface="+mn-ea"/>
                <a:cs typeface="Times" panose="02020603050405020304" pitchFamily="18" charset="0"/>
              </a:rPr>
              <a:t>Sustainability</a:t>
            </a:r>
            <a:r>
              <a:rPr lang="fr-BE" sz="11200" b="1" dirty="0">
                <a:solidFill>
                  <a:schemeClr val="accent1">
                    <a:lumMod val="50000"/>
                  </a:schemeClr>
                </a:solidFill>
                <a:ea typeface="+mn-ea"/>
                <a:cs typeface="Times" panose="02020603050405020304" pitchFamily="18" charset="0"/>
              </a:rPr>
              <a:t> of PPD</a:t>
            </a: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a:p>
            <a:pPr marL="742950" indent="-742950" algn="l">
              <a:buClr>
                <a:srgbClr val="3166CF"/>
              </a:buClr>
              <a:buFont typeface="+mj-lt"/>
              <a:buAutoNum type="romanUcPeriod"/>
            </a:pPr>
            <a:r>
              <a:rPr lang="fr-BE" sz="9600" b="1" dirty="0" err="1">
                <a:solidFill>
                  <a:srgbClr val="001854">
                    <a:hueOff val="0"/>
                    <a:satOff val="0"/>
                    <a:lumOff val="0"/>
                    <a:alphaOff val="0"/>
                  </a:srgbClr>
                </a:solidFill>
                <a:latin typeface="Calibri"/>
              </a:rPr>
              <a:t>Operational</a:t>
            </a:r>
            <a:r>
              <a:rPr lang="fr-BE" sz="9600" b="1" dirty="0">
                <a:solidFill>
                  <a:srgbClr val="001854">
                    <a:hueOff val="0"/>
                    <a:satOff val="0"/>
                    <a:lumOff val="0"/>
                    <a:alphaOff val="0"/>
                  </a:srgbClr>
                </a:solidFill>
                <a:latin typeface="Calibri"/>
              </a:rPr>
              <a:t> </a:t>
            </a:r>
            <a:r>
              <a:rPr lang="fr-BE" sz="9600" b="1" dirty="0" err="1">
                <a:solidFill>
                  <a:srgbClr val="001854">
                    <a:hueOff val="0"/>
                    <a:satOff val="0"/>
                    <a:lumOff val="0"/>
                    <a:alphaOff val="0"/>
                  </a:srgbClr>
                </a:solidFill>
                <a:latin typeface="Calibri"/>
              </a:rPr>
              <a:t>sustainability</a:t>
            </a:r>
            <a:r>
              <a:rPr lang="fr-BE" sz="9600" b="1" dirty="0">
                <a:solidFill>
                  <a:srgbClr val="001854">
                    <a:hueOff val="0"/>
                    <a:satOff val="0"/>
                    <a:lumOff val="0"/>
                    <a:alphaOff val="0"/>
                  </a:srgbClr>
                </a:solidFill>
                <a:latin typeface="Calibri"/>
              </a:rPr>
              <a:t> </a:t>
            </a:r>
            <a:r>
              <a:rPr lang="fr-BE" sz="9600" dirty="0">
                <a:solidFill>
                  <a:srgbClr val="001854">
                    <a:hueOff val="0"/>
                    <a:satOff val="0"/>
                    <a:lumOff val="0"/>
                    <a:alphaOff val="0"/>
                  </a:srgbClr>
                </a:solidFill>
                <a:latin typeface="Calibri"/>
              </a:rPr>
              <a:t>: PPD has </a:t>
            </a:r>
            <a:r>
              <a:rPr lang="fr-BE" sz="9600" dirty="0" err="1">
                <a:solidFill>
                  <a:srgbClr val="001854">
                    <a:hueOff val="0"/>
                    <a:satOff val="0"/>
                    <a:lumOff val="0"/>
                    <a:alphaOff val="0"/>
                  </a:srgbClr>
                </a:solidFill>
                <a:latin typeface="Calibri"/>
              </a:rPr>
              <a:t>its</a:t>
            </a:r>
            <a:r>
              <a:rPr lang="fr-BE" sz="9600" dirty="0">
                <a:solidFill>
                  <a:srgbClr val="001854">
                    <a:hueOff val="0"/>
                    <a:satOff val="0"/>
                    <a:lumOff val="0"/>
                    <a:alphaOff val="0"/>
                  </a:srgbClr>
                </a:solidFill>
                <a:latin typeface="Calibri"/>
              </a:rPr>
              <a:t> </a:t>
            </a:r>
            <a:r>
              <a:rPr lang="fr-BE" sz="9600" dirty="0" err="1">
                <a:solidFill>
                  <a:srgbClr val="001854">
                    <a:hueOff val="0"/>
                    <a:satOff val="0"/>
                    <a:lumOff val="0"/>
                    <a:alphaOff val="0"/>
                  </a:srgbClr>
                </a:solidFill>
                <a:latin typeface="Calibri"/>
              </a:rPr>
              <a:t>own</a:t>
            </a:r>
            <a:r>
              <a:rPr lang="fr-BE" sz="9600" dirty="0">
                <a:solidFill>
                  <a:srgbClr val="001854">
                    <a:hueOff val="0"/>
                    <a:satOff val="0"/>
                    <a:lumOff val="0"/>
                    <a:alphaOff val="0"/>
                  </a:srgbClr>
                </a:solidFill>
                <a:latin typeface="Calibri"/>
              </a:rPr>
              <a:t> </a:t>
            </a:r>
            <a:r>
              <a:rPr lang="fr-BE" sz="9600" dirty="0" err="1">
                <a:solidFill>
                  <a:srgbClr val="001854">
                    <a:hueOff val="0"/>
                    <a:satOff val="0"/>
                    <a:lumOff val="0"/>
                    <a:alphaOff val="0"/>
                  </a:srgbClr>
                </a:solidFill>
                <a:latin typeface="Calibri"/>
              </a:rPr>
              <a:t>secretariat</a:t>
            </a:r>
            <a:r>
              <a:rPr lang="fr-BE" sz="9600" dirty="0">
                <a:solidFill>
                  <a:srgbClr val="001854">
                    <a:hueOff val="0"/>
                    <a:satOff val="0"/>
                    <a:lumOff val="0"/>
                    <a:alphaOff val="0"/>
                  </a:srgbClr>
                </a:solidFill>
                <a:latin typeface="Calibri"/>
              </a:rPr>
              <a:t> and relies on </a:t>
            </a:r>
            <a:r>
              <a:rPr lang="fr-BE" sz="9600" dirty="0" err="1">
                <a:solidFill>
                  <a:srgbClr val="001854">
                    <a:hueOff val="0"/>
                    <a:satOff val="0"/>
                    <a:lumOff val="0"/>
                    <a:alphaOff val="0"/>
                  </a:srgbClr>
                </a:solidFill>
                <a:latin typeface="Calibri"/>
              </a:rPr>
              <a:t>its</a:t>
            </a:r>
            <a:r>
              <a:rPr lang="fr-BE" sz="9600" dirty="0">
                <a:solidFill>
                  <a:srgbClr val="001854">
                    <a:hueOff val="0"/>
                    <a:satOff val="0"/>
                    <a:lumOff val="0"/>
                    <a:alphaOff val="0"/>
                  </a:srgbClr>
                </a:solidFill>
                <a:latin typeface="Calibri"/>
              </a:rPr>
              <a:t> </a:t>
            </a:r>
            <a:r>
              <a:rPr lang="fr-BE" sz="9600" dirty="0" err="1">
                <a:solidFill>
                  <a:srgbClr val="001854">
                    <a:hueOff val="0"/>
                    <a:satOff val="0"/>
                    <a:lumOff val="0"/>
                    <a:alphaOff val="0"/>
                  </a:srgbClr>
                </a:solidFill>
                <a:latin typeface="Calibri"/>
              </a:rPr>
              <a:t>internal</a:t>
            </a:r>
            <a:r>
              <a:rPr lang="fr-BE" sz="9600" dirty="0">
                <a:solidFill>
                  <a:srgbClr val="001854">
                    <a:hueOff val="0"/>
                    <a:satOff val="0"/>
                    <a:lumOff val="0"/>
                    <a:alphaOff val="0"/>
                  </a:srgbClr>
                </a:solidFill>
                <a:latin typeface="Calibri"/>
              </a:rPr>
              <a:t> </a:t>
            </a:r>
            <a:r>
              <a:rPr lang="fr-BE" sz="9600" dirty="0" err="1">
                <a:solidFill>
                  <a:srgbClr val="001854">
                    <a:hueOff val="0"/>
                    <a:satOff val="0"/>
                    <a:lumOff val="0"/>
                    <a:alphaOff val="0"/>
                  </a:srgbClr>
                </a:solidFill>
                <a:latin typeface="Calibri"/>
              </a:rPr>
              <a:t>capacities</a:t>
            </a:r>
            <a:r>
              <a:rPr lang="fr-BE" sz="9600" dirty="0">
                <a:solidFill>
                  <a:srgbClr val="001854">
                    <a:hueOff val="0"/>
                    <a:satOff val="0"/>
                    <a:lumOff val="0"/>
                    <a:alphaOff val="0"/>
                  </a:srgbClr>
                </a:solidFill>
                <a:latin typeface="Calibri"/>
              </a:rPr>
              <a:t> to </a:t>
            </a:r>
            <a:r>
              <a:rPr lang="fr-BE" sz="9600" dirty="0" err="1">
                <a:solidFill>
                  <a:srgbClr val="001854">
                    <a:hueOff val="0"/>
                    <a:satOff val="0"/>
                    <a:lumOff val="0"/>
                    <a:alphaOff val="0"/>
                  </a:srgbClr>
                </a:solidFill>
                <a:latin typeface="Calibri"/>
              </a:rPr>
              <a:t>implement</a:t>
            </a:r>
            <a:r>
              <a:rPr lang="fr-BE" sz="9600" dirty="0">
                <a:solidFill>
                  <a:srgbClr val="001854">
                    <a:hueOff val="0"/>
                    <a:satOff val="0"/>
                    <a:lumOff val="0"/>
                    <a:alphaOff val="0"/>
                  </a:srgbClr>
                </a:solidFill>
                <a:latin typeface="Calibri"/>
              </a:rPr>
              <a:t> the dialogue</a:t>
            </a:r>
          </a:p>
          <a:p>
            <a:pPr marL="742950" indent="-742950" algn="l">
              <a:buClr>
                <a:srgbClr val="3166CF"/>
              </a:buClr>
              <a:buFont typeface="+mj-lt"/>
              <a:buAutoNum type="romanUcPeriod"/>
            </a:pPr>
            <a:endParaRPr lang="fr-BE" sz="9600" dirty="0">
              <a:solidFill>
                <a:srgbClr val="001854">
                  <a:hueOff val="0"/>
                  <a:satOff val="0"/>
                  <a:lumOff val="0"/>
                  <a:alphaOff val="0"/>
                </a:srgbClr>
              </a:solidFill>
              <a:latin typeface="Calibri"/>
            </a:endParaRPr>
          </a:p>
          <a:p>
            <a:pPr marL="742950" indent="-742950" algn="l">
              <a:buClr>
                <a:srgbClr val="3166CF"/>
              </a:buClr>
              <a:buFont typeface="+mj-lt"/>
              <a:buAutoNum type="romanUcPeriod"/>
            </a:pPr>
            <a:r>
              <a:rPr lang="fr-BE" sz="9600" b="1" dirty="0">
                <a:solidFill>
                  <a:srgbClr val="001854">
                    <a:hueOff val="0"/>
                    <a:satOff val="0"/>
                    <a:lumOff val="0"/>
                    <a:alphaOff val="0"/>
                  </a:srgbClr>
                </a:solidFill>
                <a:latin typeface="Calibri"/>
              </a:rPr>
              <a:t>Financial </a:t>
            </a:r>
            <a:r>
              <a:rPr lang="fr-BE" sz="9600" b="1" dirty="0" err="1">
                <a:solidFill>
                  <a:srgbClr val="001854">
                    <a:hueOff val="0"/>
                    <a:satOff val="0"/>
                    <a:lumOff val="0"/>
                    <a:alphaOff val="0"/>
                  </a:srgbClr>
                </a:solidFill>
                <a:latin typeface="Calibri"/>
              </a:rPr>
              <a:t>sustainability</a:t>
            </a:r>
            <a:r>
              <a:rPr lang="fr-BE" sz="9600" dirty="0">
                <a:solidFill>
                  <a:srgbClr val="001854">
                    <a:hueOff val="0"/>
                    <a:satOff val="0"/>
                    <a:lumOff val="0"/>
                    <a:alphaOff val="0"/>
                  </a:srgbClr>
                </a:solidFill>
                <a:latin typeface="Calibri"/>
              </a:rPr>
              <a:t>: PPD has a budget </a:t>
            </a:r>
            <a:r>
              <a:rPr lang="fr-BE" sz="9600" dirty="0" err="1">
                <a:solidFill>
                  <a:srgbClr val="001854">
                    <a:hueOff val="0"/>
                    <a:satOff val="0"/>
                    <a:lumOff val="0"/>
                    <a:alphaOff val="0"/>
                  </a:srgbClr>
                </a:solidFill>
                <a:latin typeface="Calibri"/>
              </a:rPr>
              <a:t>that</a:t>
            </a:r>
            <a:r>
              <a:rPr lang="fr-BE" sz="9600" dirty="0">
                <a:solidFill>
                  <a:srgbClr val="001854">
                    <a:hueOff val="0"/>
                    <a:satOff val="0"/>
                    <a:lumOff val="0"/>
                    <a:alphaOff val="0"/>
                  </a:srgbClr>
                </a:solidFill>
                <a:latin typeface="Calibri"/>
              </a:rPr>
              <a:t> </a:t>
            </a:r>
            <a:r>
              <a:rPr lang="fr-BE" sz="9600" dirty="0" err="1">
                <a:solidFill>
                  <a:srgbClr val="001854">
                    <a:hueOff val="0"/>
                    <a:satOff val="0"/>
                    <a:lumOff val="0"/>
                    <a:alphaOff val="0"/>
                  </a:srgbClr>
                </a:solidFill>
                <a:latin typeface="Calibri"/>
              </a:rPr>
              <a:t>covers</a:t>
            </a:r>
            <a:r>
              <a:rPr lang="fr-BE" sz="9600" dirty="0">
                <a:solidFill>
                  <a:srgbClr val="001854">
                    <a:hueOff val="0"/>
                    <a:satOff val="0"/>
                    <a:lumOff val="0"/>
                    <a:alphaOff val="0"/>
                  </a:srgbClr>
                </a:solidFill>
                <a:latin typeface="Calibri"/>
              </a:rPr>
              <a:t> </a:t>
            </a:r>
            <a:r>
              <a:rPr lang="fr-BE" sz="9600" dirty="0" err="1">
                <a:solidFill>
                  <a:srgbClr val="001854">
                    <a:hueOff val="0"/>
                    <a:satOff val="0"/>
                    <a:lumOff val="0"/>
                    <a:alphaOff val="0"/>
                  </a:srgbClr>
                </a:solidFill>
                <a:latin typeface="Calibri"/>
              </a:rPr>
              <a:t>its</a:t>
            </a:r>
            <a:r>
              <a:rPr lang="fr-BE" sz="9600" dirty="0">
                <a:solidFill>
                  <a:srgbClr val="001854">
                    <a:hueOff val="0"/>
                    <a:satOff val="0"/>
                    <a:lumOff val="0"/>
                    <a:alphaOff val="0"/>
                  </a:srgbClr>
                </a:solidFill>
                <a:latin typeface="Calibri"/>
              </a:rPr>
              <a:t> </a:t>
            </a:r>
            <a:r>
              <a:rPr lang="fr-BE" sz="9600" dirty="0" err="1">
                <a:solidFill>
                  <a:srgbClr val="001854">
                    <a:hueOff val="0"/>
                    <a:satOff val="0"/>
                    <a:lumOff val="0"/>
                    <a:alphaOff val="0"/>
                  </a:srgbClr>
                </a:solidFill>
                <a:latin typeface="Calibri"/>
              </a:rPr>
              <a:t>costs</a:t>
            </a:r>
            <a:endParaRPr lang="fr-BE" sz="9600" dirty="0">
              <a:solidFill>
                <a:srgbClr val="001854">
                  <a:hueOff val="0"/>
                  <a:satOff val="0"/>
                  <a:lumOff val="0"/>
                  <a:alphaOff val="0"/>
                </a:srgbClr>
              </a:solidFill>
              <a:latin typeface="Calibri"/>
            </a:endParaRPr>
          </a:p>
          <a:p>
            <a:pPr marL="742950" indent="-742950" algn="l">
              <a:buClr>
                <a:srgbClr val="3166CF"/>
              </a:buClr>
              <a:buFont typeface="+mj-lt"/>
              <a:buAutoNum type="romanUcPeriod"/>
            </a:pPr>
            <a:endParaRPr lang="fr-BE" sz="9600" dirty="0">
              <a:solidFill>
                <a:srgbClr val="001854">
                  <a:hueOff val="0"/>
                  <a:satOff val="0"/>
                  <a:lumOff val="0"/>
                  <a:alphaOff val="0"/>
                </a:srgbClr>
              </a:solidFill>
              <a:latin typeface="Calibri"/>
            </a:endParaRPr>
          </a:p>
          <a:p>
            <a:pPr marL="742950" indent="-742950" algn="l">
              <a:buClr>
                <a:srgbClr val="3166CF"/>
              </a:buClr>
              <a:buFont typeface="+mj-lt"/>
              <a:buAutoNum type="romanUcPeriod"/>
            </a:pPr>
            <a:r>
              <a:rPr lang="fr-BE" sz="9600" b="1" dirty="0" err="1">
                <a:solidFill>
                  <a:srgbClr val="001854">
                    <a:hueOff val="0"/>
                    <a:satOff val="0"/>
                    <a:lumOff val="0"/>
                    <a:alphaOff val="0"/>
                  </a:srgbClr>
                </a:solidFill>
                <a:latin typeface="Calibri"/>
              </a:rPr>
              <a:t>Sustained</a:t>
            </a:r>
            <a:r>
              <a:rPr lang="fr-BE" sz="9600" b="1" dirty="0">
                <a:solidFill>
                  <a:srgbClr val="001854">
                    <a:hueOff val="0"/>
                    <a:satOff val="0"/>
                    <a:lumOff val="0"/>
                    <a:alphaOff val="0"/>
                  </a:srgbClr>
                </a:solidFill>
                <a:latin typeface="Calibri"/>
              </a:rPr>
              <a:t> mandate and </a:t>
            </a:r>
            <a:r>
              <a:rPr lang="fr-BE" sz="9600" b="1" dirty="0" err="1">
                <a:solidFill>
                  <a:srgbClr val="001854">
                    <a:hueOff val="0"/>
                    <a:satOff val="0"/>
                    <a:lumOff val="0"/>
                    <a:alphaOff val="0"/>
                  </a:srgbClr>
                </a:solidFill>
                <a:latin typeface="Calibri"/>
              </a:rPr>
              <a:t>effectiveness</a:t>
            </a:r>
            <a:r>
              <a:rPr lang="fr-BE" sz="9600" dirty="0">
                <a:solidFill>
                  <a:srgbClr val="001854">
                    <a:hueOff val="0"/>
                    <a:satOff val="0"/>
                    <a:lumOff val="0"/>
                    <a:alphaOff val="0"/>
                  </a:srgbClr>
                </a:solidFill>
                <a:latin typeface="Calibri"/>
              </a:rPr>
              <a:t>: PPD can serve as a dialogue </a:t>
            </a:r>
            <a:r>
              <a:rPr lang="fr-BE" sz="9600" dirty="0" err="1">
                <a:solidFill>
                  <a:srgbClr val="001854">
                    <a:hueOff val="0"/>
                    <a:satOff val="0"/>
                    <a:lumOff val="0"/>
                    <a:alphaOff val="0"/>
                  </a:srgbClr>
                </a:solidFill>
                <a:latin typeface="Calibri"/>
              </a:rPr>
              <a:t>mechanism</a:t>
            </a:r>
            <a:r>
              <a:rPr lang="fr-BE" sz="9600" dirty="0">
                <a:solidFill>
                  <a:srgbClr val="001854">
                    <a:hueOff val="0"/>
                    <a:satOff val="0"/>
                    <a:lumOff val="0"/>
                    <a:alphaOff val="0"/>
                  </a:srgbClr>
                </a:solidFill>
                <a:latin typeface="Calibri"/>
              </a:rPr>
              <a:t> over time and </a:t>
            </a:r>
            <a:r>
              <a:rPr lang="fr-BE" sz="9600" dirty="0" err="1">
                <a:solidFill>
                  <a:srgbClr val="001854">
                    <a:hueOff val="0"/>
                    <a:satOff val="0"/>
                    <a:lumOff val="0"/>
                    <a:alphaOff val="0"/>
                  </a:srgbClr>
                </a:solidFill>
                <a:latin typeface="Calibri"/>
              </a:rPr>
              <a:t>allows</a:t>
            </a:r>
            <a:r>
              <a:rPr lang="fr-BE" sz="9600" dirty="0">
                <a:solidFill>
                  <a:srgbClr val="001854">
                    <a:hueOff val="0"/>
                    <a:satOff val="0"/>
                    <a:lumOff val="0"/>
                    <a:alphaOff val="0"/>
                  </a:srgbClr>
                </a:solidFill>
                <a:latin typeface="Calibri"/>
              </a:rPr>
              <a:t> to solve issues </a:t>
            </a:r>
            <a:r>
              <a:rPr lang="fr-BE" sz="9600" dirty="0" err="1">
                <a:solidFill>
                  <a:srgbClr val="001854">
                    <a:hueOff val="0"/>
                    <a:satOff val="0"/>
                    <a:lumOff val="0"/>
                    <a:alphaOff val="0"/>
                  </a:srgbClr>
                </a:solidFill>
                <a:latin typeface="Calibri"/>
              </a:rPr>
              <a:t>identified</a:t>
            </a:r>
            <a:r>
              <a:rPr lang="fr-BE" sz="9600" dirty="0">
                <a:solidFill>
                  <a:srgbClr val="001854">
                    <a:hueOff val="0"/>
                    <a:satOff val="0"/>
                    <a:lumOff val="0"/>
                    <a:alphaOff val="0"/>
                  </a:srgbClr>
                </a:solidFill>
                <a:latin typeface="Calibri"/>
              </a:rPr>
              <a:t> by Public and </a:t>
            </a:r>
            <a:r>
              <a:rPr lang="fr-BE" sz="9600" dirty="0" err="1">
                <a:solidFill>
                  <a:srgbClr val="001854">
                    <a:hueOff val="0"/>
                    <a:satOff val="0"/>
                    <a:lumOff val="0"/>
                    <a:alphaOff val="0"/>
                  </a:srgbClr>
                </a:solidFill>
                <a:latin typeface="Calibri"/>
              </a:rPr>
              <a:t>Private</a:t>
            </a:r>
            <a:r>
              <a:rPr lang="fr-BE" sz="9600" dirty="0">
                <a:solidFill>
                  <a:srgbClr val="001854">
                    <a:hueOff val="0"/>
                    <a:satOff val="0"/>
                    <a:lumOff val="0"/>
                    <a:alphaOff val="0"/>
                  </a:srgbClr>
                </a:solidFill>
                <a:latin typeface="Calibri"/>
              </a:rPr>
              <a:t> </a:t>
            </a:r>
            <a:r>
              <a:rPr lang="fr-BE" sz="9600" dirty="0" err="1">
                <a:solidFill>
                  <a:srgbClr val="001854">
                    <a:hueOff val="0"/>
                    <a:satOff val="0"/>
                    <a:lumOff val="0"/>
                    <a:alphaOff val="0"/>
                  </a:srgbClr>
                </a:solidFill>
                <a:latin typeface="Calibri"/>
              </a:rPr>
              <a:t>sectors</a:t>
            </a:r>
            <a:endParaRPr lang="fr-BE" sz="9600" dirty="0">
              <a:solidFill>
                <a:srgbClr val="001854">
                  <a:hueOff val="0"/>
                  <a:satOff val="0"/>
                  <a:lumOff val="0"/>
                  <a:alphaOff val="0"/>
                </a:srgbClr>
              </a:solidFill>
              <a:latin typeface="Calibri"/>
            </a:endParaRPr>
          </a:p>
          <a:p>
            <a:pPr marL="742950" indent="-742950" algn="l">
              <a:buClr>
                <a:srgbClr val="3166CF"/>
              </a:buClr>
              <a:buFont typeface="+mj-lt"/>
              <a:buAutoNum type="romanUcPeriod"/>
            </a:pPr>
            <a:endParaRPr lang="fr-BE" sz="9600" b="1" dirty="0">
              <a:solidFill>
                <a:srgbClr val="002060"/>
              </a:solidFill>
              <a:ea typeface="+mn-ea"/>
              <a:cs typeface="Times" panose="02020603050405020304" pitchFamily="18" charset="0"/>
            </a:endParaRPr>
          </a:p>
          <a:p>
            <a:pPr algn="l">
              <a:buClr>
                <a:srgbClr val="3166CF"/>
              </a:buClr>
            </a:pPr>
            <a:r>
              <a:rPr lang="fr-BE" sz="9600" b="1" dirty="0" err="1">
                <a:solidFill>
                  <a:srgbClr val="002060"/>
                </a:solidFill>
              </a:rPr>
              <a:t>When</a:t>
            </a:r>
            <a:r>
              <a:rPr lang="fr-BE" sz="9600" b="1" dirty="0">
                <a:solidFill>
                  <a:srgbClr val="002060"/>
                </a:solidFill>
              </a:rPr>
              <a:t> a PPD </a:t>
            </a:r>
            <a:r>
              <a:rPr lang="fr-BE" sz="9600" b="1" dirty="0" err="1">
                <a:solidFill>
                  <a:srgbClr val="002060"/>
                </a:solidFill>
              </a:rPr>
              <a:t>meets</a:t>
            </a:r>
            <a:r>
              <a:rPr lang="fr-BE" sz="9600" b="1" dirty="0">
                <a:solidFill>
                  <a:srgbClr val="002060"/>
                </a:solidFill>
              </a:rPr>
              <a:t> the 3 </a:t>
            </a:r>
            <a:r>
              <a:rPr lang="fr-BE" sz="9600" b="1" dirty="0" err="1">
                <a:solidFill>
                  <a:srgbClr val="002060"/>
                </a:solidFill>
              </a:rPr>
              <a:t>sustainability</a:t>
            </a:r>
            <a:r>
              <a:rPr lang="fr-BE" sz="9600" b="1" dirty="0">
                <a:solidFill>
                  <a:srgbClr val="002060"/>
                </a:solidFill>
              </a:rPr>
              <a:t> </a:t>
            </a:r>
            <a:r>
              <a:rPr lang="fr-BE" sz="9600" b="1" dirty="0" err="1">
                <a:solidFill>
                  <a:srgbClr val="002060"/>
                </a:solidFill>
              </a:rPr>
              <a:t>pillars</a:t>
            </a:r>
            <a:r>
              <a:rPr lang="fr-BE" sz="9600" b="1" dirty="0">
                <a:solidFill>
                  <a:srgbClr val="002060"/>
                </a:solidFill>
              </a:rPr>
              <a:t>, </a:t>
            </a:r>
            <a:r>
              <a:rPr lang="fr-BE" sz="9600" b="1" dirty="0" err="1">
                <a:solidFill>
                  <a:srgbClr val="002060"/>
                </a:solidFill>
              </a:rPr>
              <a:t>donors</a:t>
            </a:r>
            <a:r>
              <a:rPr lang="fr-BE" sz="9600" b="1" dirty="0">
                <a:solidFill>
                  <a:srgbClr val="002060"/>
                </a:solidFill>
              </a:rPr>
              <a:t> can exit </a:t>
            </a:r>
            <a:r>
              <a:rPr lang="fr-BE" sz="9600" b="1" dirty="0" err="1">
                <a:solidFill>
                  <a:srgbClr val="002060"/>
                </a:solidFill>
              </a:rPr>
              <a:t>successfully</a:t>
            </a:r>
            <a:r>
              <a:rPr lang="fr-BE" sz="9600" b="1" dirty="0">
                <a:solidFill>
                  <a:srgbClr val="002060"/>
                </a:solidFill>
              </a:rPr>
              <a:t>. </a:t>
            </a:r>
            <a:endParaRPr lang="fr-BE" sz="11200" b="1" dirty="0">
              <a:solidFill>
                <a:schemeClr val="accent1">
                  <a:lumMod val="50000"/>
                </a:schemeClr>
              </a:solidFill>
              <a:ea typeface="+mn-ea"/>
              <a:cs typeface="Times" panose="02020603050405020304" pitchFamily="18" charset="0"/>
            </a:endParaRP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a:p>
            <a:pPr indent="-742950" algn="l" defTabSz="914400">
              <a:buClr>
                <a:srgbClr val="3166CF"/>
              </a:buClr>
            </a:pPr>
            <a:br>
              <a:rPr lang="en-US" sz="9600" dirty="0">
                <a:solidFill>
                  <a:srgbClr val="001854">
                    <a:hueOff val="0"/>
                    <a:satOff val="0"/>
                    <a:lumOff val="0"/>
                    <a:alphaOff val="0"/>
                  </a:srgbClr>
                </a:solidFill>
                <a:latin typeface="Calibri"/>
              </a:rPr>
            </a:br>
            <a:endParaRPr lang="fr-BE" sz="11200" b="1" dirty="0">
              <a:solidFill>
                <a:schemeClr val="accent1">
                  <a:lumMod val="50000"/>
                </a:schemeClr>
              </a:solidFill>
              <a:ea typeface="+mn-ea"/>
              <a:cs typeface="Times" panose="02020603050405020304" pitchFamily="18" charset="0"/>
            </a:endParaRPr>
          </a:p>
        </p:txBody>
      </p:sp>
    </p:spTree>
    <p:extLst>
      <p:ext uri="{BB962C8B-B14F-4D97-AF65-F5344CB8AC3E}">
        <p14:creationId xmlns:p14="http://schemas.microsoft.com/office/powerpoint/2010/main" val="13443563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a:t>
            </a:r>
            <a:r>
              <a:rPr lang="fr-FR" dirty="0" err="1"/>
              <a:t>examples</a:t>
            </a:r>
            <a:r>
              <a:rPr lang="fr-FR" dirty="0"/>
              <a:t> of support/facilitation </a:t>
            </a:r>
            <a:r>
              <a:rPr lang="fr-FR" dirty="0" err="1"/>
              <a:t>projects</a:t>
            </a:r>
            <a:endParaRPr lang="en-GB" dirty="0"/>
          </a:p>
        </p:txBody>
      </p:sp>
      <p:sp>
        <p:nvSpPr>
          <p:cNvPr id="4" name="Title 6">
            <a:extLst>
              <a:ext uri="{FF2B5EF4-FFF2-40B4-BE49-F238E27FC236}">
                <a16:creationId xmlns:a16="http://schemas.microsoft.com/office/drawing/2014/main" id="{B02BE7A9-D4EC-4099-98E7-D540DCF2D02F}"/>
              </a:ext>
            </a:extLst>
          </p:cNvPr>
          <p:cNvSpPr txBox="1">
            <a:spLocks/>
          </p:cNvSpPr>
          <p:nvPr/>
        </p:nvSpPr>
        <p:spPr>
          <a:xfrm>
            <a:off x="272462" y="1992848"/>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a:solidFill>
                  <a:schemeClr val="accent1">
                    <a:lumMod val="50000"/>
                  </a:schemeClr>
                </a:solidFill>
                <a:ea typeface="+mn-ea"/>
                <a:cs typeface="Times" panose="02020603050405020304" pitchFamily="18" charset="0"/>
              </a:rPr>
              <a:t>SB4U Platform (Uganda)   </a:t>
            </a: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PPD initiated in 2018, EU-Uganda business forum bringing together over 200 European and Ugandan businesses and public entities to discuss priority IC issues</a:t>
            </a:r>
          </a:p>
          <a:p>
            <a:pPr marL="114300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b="1" dirty="0">
                <a:solidFill>
                  <a:srgbClr val="001854">
                    <a:hueOff val="0"/>
                    <a:satOff val="0"/>
                    <a:lumOff val="0"/>
                    <a:alphaOff val="0"/>
                  </a:srgbClr>
                </a:solidFill>
                <a:latin typeface="Calibri"/>
              </a:rPr>
              <a:t>3 subjects prioritized</a:t>
            </a:r>
            <a:r>
              <a:rPr lang="en-US" sz="9600" dirty="0">
                <a:solidFill>
                  <a:srgbClr val="001854">
                    <a:hueOff val="0"/>
                    <a:satOff val="0"/>
                    <a:lumOff val="0"/>
                    <a:alphaOff val="0"/>
                  </a:srgbClr>
                </a:solidFill>
                <a:latin typeface="Calibri"/>
              </a:rPr>
              <a:t>: Skills / Attitude, Access to Finance, Governance / Corruption</a:t>
            </a:r>
          </a:p>
          <a:p>
            <a:pPr marL="114300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b="1" dirty="0">
                <a:solidFill>
                  <a:srgbClr val="001854">
                    <a:hueOff val="0"/>
                    <a:satOff val="0"/>
                    <a:lumOff val="0"/>
                    <a:alphaOff val="0"/>
                  </a:srgbClr>
                </a:solidFill>
                <a:latin typeface="Calibri"/>
              </a:rPr>
              <a:t>EU-Uganda Roadmap to Improved Investment Climate</a:t>
            </a:r>
          </a:p>
          <a:p>
            <a:pPr algn="l" defTabSz="914400">
              <a:buClr>
                <a:srgbClr val="3166CF"/>
              </a:buCl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US" sz="9600" dirty="0">
                <a:solidFill>
                  <a:srgbClr val="001854">
                    <a:hueOff val="0"/>
                    <a:satOff val="0"/>
                    <a:lumOff val="0"/>
                    <a:alphaOff val="0"/>
                  </a:srgbClr>
                </a:solidFill>
                <a:latin typeface="Calibri"/>
              </a:rPr>
              <a:t>SB4U Platform established by Gov, EU, local and EU businesses to improve IC, strengthen trade and investment between the EU and Uganda, support the implementation of the Roadmap</a:t>
            </a:r>
          </a:p>
          <a:p>
            <a:pPr marL="114300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fr-BE" sz="9600" dirty="0">
                <a:solidFill>
                  <a:srgbClr val="001854">
                    <a:hueOff val="0"/>
                    <a:satOff val="0"/>
                    <a:lumOff val="0"/>
                    <a:alphaOff val="0"/>
                  </a:srgbClr>
                </a:solidFill>
                <a:latin typeface="Calibri"/>
              </a:rPr>
              <a:t>PPD </a:t>
            </a:r>
            <a:r>
              <a:rPr lang="fr-BE" sz="9600" dirty="0" err="1">
                <a:solidFill>
                  <a:srgbClr val="001854">
                    <a:hueOff val="0"/>
                    <a:satOff val="0"/>
                    <a:lumOff val="0"/>
                    <a:alphaOff val="0"/>
                  </a:srgbClr>
                </a:solidFill>
                <a:latin typeface="Calibri"/>
              </a:rPr>
              <a:t>secretariat</a:t>
            </a:r>
            <a:r>
              <a:rPr lang="fr-BE" sz="9600" dirty="0">
                <a:solidFill>
                  <a:srgbClr val="001854">
                    <a:hueOff val="0"/>
                    <a:satOff val="0"/>
                    <a:lumOff val="0"/>
                    <a:alphaOff val="0"/>
                  </a:srgbClr>
                </a:solidFill>
                <a:latin typeface="Calibri"/>
              </a:rPr>
              <a:t> and IT </a:t>
            </a:r>
            <a:r>
              <a:rPr lang="fr-BE" sz="9600" dirty="0" err="1">
                <a:solidFill>
                  <a:srgbClr val="001854">
                    <a:hueOff val="0"/>
                    <a:satOff val="0"/>
                    <a:lumOff val="0"/>
                    <a:alphaOff val="0"/>
                  </a:srgbClr>
                </a:solidFill>
                <a:latin typeface="Calibri"/>
              </a:rPr>
              <a:t>tools</a:t>
            </a:r>
            <a:r>
              <a:rPr lang="fr-BE" sz="9600" dirty="0">
                <a:solidFill>
                  <a:srgbClr val="001854">
                    <a:hueOff val="0"/>
                    <a:satOff val="0"/>
                    <a:lumOff val="0"/>
                    <a:alphaOff val="0"/>
                  </a:srgbClr>
                </a:solidFill>
                <a:latin typeface="Calibri"/>
              </a:rPr>
              <a:t> </a:t>
            </a:r>
          </a:p>
        </p:txBody>
      </p:sp>
    </p:spTree>
    <p:extLst>
      <p:ext uri="{BB962C8B-B14F-4D97-AF65-F5344CB8AC3E}">
        <p14:creationId xmlns:p14="http://schemas.microsoft.com/office/powerpoint/2010/main" val="19198009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a:t>
            </a:r>
            <a:r>
              <a:rPr lang="fr-FR" dirty="0" err="1"/>
              <a:t>examples</a:t>
            </a:r>
            <a:r>
              <a:rPr lang="fr-FR" dirty="0"/>
              <a:t> of support/facilitation </a:t>
            </a:r>
            <a:r>
              <a:rPr lang="fr-FR" dirty="0" err="1"/>
              <a:t>projects</a:t>
            </a:r>
            <a:endParaRPr lang="en-GB" dirty="0"/>
          </a:p>
        </p:txBody>
      </p:sp>
      <p:sp>
        <p:nvSpPr>
          <p:cNvPr id="4" name="Title 6">
            <a:extLst>
              <a:ext uri="{FF2B5EF4-FFF2-40B4-BE49-F238E27FC236}">
                <a16:creationId xmlns:a16="http://schemas.microsoft.com/office/drawing/2014/main" id="{B02BE7A9-D4EC-4099-98E7-D540DCF2D02F}"/>
              </a:ext>
            </a:extLst>
          </p:cNvPr>
          <p:cNvSpPr txBox="1">
            <a:spLocks/>
          </p:cNvSpPr>
          <p:nvPr/>
        </p:nvSpPr>
        <p:spPr>
          <a:xfrm>
            <a:off x="272462" y="1992848"/>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a:solidFill>
                  <a:schemeClr val="accent1">
                    <a:lumMod val="50000"/>
                  </a:schemeClr>
                </a:solidFill>
                <a:ea typeface="+mn-ea"/>
                <a:cs typeface="Times" panose="02020603050405020304" pitchFamily="18" charset="0"/>
              </a:rPr>
              <a:t>Business </a:t>
            </a:r>
            <a:r>
              <a:rPr lang="fr-BE" sz="11200" b="1" dirty="0" err="1">
                <a:solidFill>
                  <a:schemeClr val="accent1">
                    <a:lumMod val="50000"/>
                  </a:schemeClr>
                </a:solidFill>
                <a:ea typeface="+mn-ea"/>
                <a:cs typeface="Times" panose="02020603050405020304" pitchFamily="18" charset="0"/>
              </a:rPr>
              <a:t>Advocacy</a:t>
            </a:r>
            <a:r>
              <a:rPr lang="fr-BE" sz="11200" b="1" dirty="0">
                <a:solidFill>
                  <a:schemeClr val="accent1">
                    <a:lumMod val="50000"/>
                  </a:schemeClr>
                </a:solidFill>
                <a:ea typeface="+mn-ea"/>
                <a:cs typeface="Times" panose="02020603050405020304" pitchFamily="18" charset="0"/>
              </a:rPr>
              <a:t> </a:t>
            </a:r>
            <a:r>
              <a:rPr lang="fr-BE" sz="11200" b="1" dirty="0" err="1">
                <a:solidFill>
                  <a:schemeClr val="accent1">
                    <a:lumMod val="50000"/>
                  </a:schemeClr>
                </a:solidFill>
                <a:ea typeface="+mn-ea"/>
                <a:cs typeface="Times" panose="02020603050405020304" pitchFamily="18" charset="0"/>
              </a:rPr>
              <a:t>Fund</a:t>
            </a:r>
            <a:r>
              <a:rPr lang="fr-BE" sz="11200" b="1" dirty="0">
                <a:solidFill>
                  <a:schemeClr val="accent1">
                    <a:lumMod val="50000"/>
                  </a:schemeClr>
                </a:solidFill>
                <a:ea typeface="+mn-ea"/>
                <a:cs typeface="Times" panose="02020603050405020304" pitchFamily="18" charset="0"/>
              </a:rPr>
              <a:t> (Kenya) </a:t>
            </a: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a:p>
            <a:pPr marL="1143000" indent="-1143000" algn="l" defTabSz="914400">
              <a:buClr>
                <a:srgbClr val="3166CF"/>
              </a:buClr>
              <a:buFont typeface="Wingdings" panose="05000000000000000000" pitchFamily="2" charset="2"/>
              <a:buChar char="§"/>
            </a:pPr>
            <a:r>
              <a:rPr lang="en-US" sz="9600" dirty="0" err="1">
                <a:solidFill>
                  <a:srgbClr val="001854">
                    <a:hueOff val="0"/>
                    <a:satOff val="0"/>
                    <a:lumOff val="0"/>
                    <a:alphaOff val="0"/>
                  </a:srgbClr>
                </a:solidFill>
                <a:latin typeface="Calibri"/>
              </a:rPr>
              <a:t>Danida</a:t>
            </a:r>
            <a:r>
              <a:rPr lang="en-US" sz="9600" dirty="0">
                <a:solidFill>
                  <a:srgbClr val="001854">
                    <a:hueOff val="0"/>
                    <a:satOff val="0"/>
                    <a:lumOff val="0"/>
                    <a:alphaOff val="0"/>
                  </a:srgbClr>
                </a:solidFill>
                <a:latin typeface="Calibri"/>
              </a:rPr>
              <a:t> funded </a:t>
            </a:r>
          </a:p>
          <a:p>
            <a:pPr marL="1143000" indent="-1143000" algn="l" defTabSz="914400">
              <a:buClr>
                <a:srgbClr val="3166CF"/>
              </a:buClr>
              <a:buFont typeface="Wingdings" panose="05000000000000000000" pitchFamily="2" charset="2"/>
              <a:buChar cha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fr-FR" sz="9600" dirty="0">
                <a:solidFill>
                  <a:srgbClr val="001854">
                    <a:hueOff val="0"/>
                    <a:satOff val="0"/>
                    <a:lumOff val="0"/>
                    <a:alphaOff val="0"/>
                  </a:srgbClr>
                </a:solidFill>
                <a:latin typeface="Calibri"/>
              </a:rPr>
              <a:t>Supports business </a:t>
            </a:r>
            <a:r>
              <a:rPr lang="fr-FR" sz="9600" dirty="0" err="1">
                <a:solidFill>
                  <a:srgbClr val="001854">
                    <a:hueOff val="0"/>
                    <a:satOff val="0"/>
                    <a:lumOff val="0"/>
                    <a:alphaOff val="0"/>
                  </a:srgbClr>
                </a:solidFill>
                <a:latin typeface="Calibri"/>
              </a:rPr>
              <a:t>advocacy</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Advocacy</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funds</a:t>
            </a:r>
            <a:r>
              <a:rPr lang="fr-FR" sz="9600" dirty="0">
                <a:solidFill>
                  <a:srgbClr val="001854">
                    <a:hueOff val="0"/>
                    <a:satOff val="0"/>
                    <a:lumOff val="0"/>
                    <a:alphaOff val="0"/>
                  </a:srgbClr>
                </a:solidFill>
                <a:latin typeface="Calibri"/>
              </a:rPr>
              <a:t>, CB and TA, </a:t>
            </a:r>
            <a:r>
              <a:rPr lang="fr-FR" sz="9600" dirty="0" err="1">
                <a:solidFill>
                  <a:srgbClr val="001854">
                    <a:hueOff val="0"/>
                    <a:satOff val="0"/>
                    <a:lumOff val="0"/>
                    <a:alphaOff val="0"/>
                  </a:srgbClr>
                </a:solidFill>
                <a:latin typeface="Calibri"/>
              </a:rPr>
              <a:t>working</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with</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research</a:t>
            </a:r>
            <a:r>
              <a:rPr lang="fr-FR" sz="9600" dirty="0">
                <a:solidFill>
                  <a:srgbClr val="001854">
                    <a:hueOff val="0"/>
                    <a:satOff val="0"/>
                    <a:lumOff val="0"/>
                    <a:alphaOff val="0"/>
                  </a:srgbClr>
                </a:solidFill>
                <a:latin typeface="Calibri"/>
              </a:rPr>
              <a:t> institutions and media</a:t>
            </a:r>
          </a:p>
          <a:p>
            <a:pPr algn="l" defTabSz="914400">
              <a:buClr>
                <a:srgbClr val="3166CF"/>
              </a:buClr>
            </a:pPr>
            <a:endParaRPr lang="en-US"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GB" sz="9600" dirty="0">
                <a:solidFill>
                  <a:srgbClr val="001854">
                    <a:hueOff val="0"/>
                    <a:satOff val="0"/>
                    <a:lumOff val="0"/>
                    <a:alphaOff val="0"/>
                  </a:srgbClr>
                </a:solidFill>
                <a:latin typeface="Calibri"/>
              </a:rPr>
              <a:t>Results: 15 years of operations, 250+ grants (8 M EUR worth), 1000+ issues raised, adoption of 426 policy reforms</a:t>
            </a:r>
          </a:p>
          <a:p>
            <a:pPr algn="l" defTabSz="914400">
              <a:buClr>
                <a:srgbClr val="3166CF"/>
              </a:buClr>
            </a:pPr>
            <a:endParaRPr lang="en-GB"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GB" sz="9600" dirty="0">
                <a:solidFill>
                  <a:srgbClr val="001854">
                    <a:hueOff val="0"/>
                    <a:satOff val="0"/>
                    <a:lumOff val="0"/>
                    <a:alphaOff val="0"/>
                  </a:srgbClr>
                </a:solidFill>
                <a:latin typeface="Calibri"/>
              </a:rPr>
              <a:t>Significant impact on improvement of IC: i.e. estimated $1.9bn and 41,000 jobs benefit gained from Kenya’s apparel industry remaining within the US AGOA</a:t>
            </a:r>
          </a:p>
          <a:p>
            <a:pPr algn="l" defTabSz="914400">
              <a:buClr>
                <a:srgbClr val="3166CF"/>
              </a:buClr>
            </a:pPr>
            <a:endParaRPr lang="en-GB" sz="9600" dirty="0">
              <a:solidFill>
                <a:srgbClr val="001854">
                  <a:hueOff val="0"/>
                  <a:satOff val="0"/>
                  <a:lumOff val="0"/>
                  <a:alphaOff val="0"/>
                </a:srgbClr>
              </a:solidFill>
              <a:latin typeface="Calibri"/>
            </a:endParaRPr>
          </a:p>
          <a:p>
            <a:pPr marL="1143000" indent="-1143000" algn="l" defTabSz="914400">
              <a:buClr>
                <a:srgbClr val="3166CF"/>
              </a:buClr>
              <a:buFont typeface="Wingdings" panose="05000000000000000000" pitchFamily="2" charset="2"/>
              <a:buChar char="§"/>
            </a:pPr>
            <a:r>
              <a:rPr lang="en-GB" sz="9600" dirty="0">
                <a:solidFill>
                  <a:srgbClr val="001854">
                    <a:hueOff val="0"/>
                    <a:satOff val="0"/>
                    <a:lumOff val="0"/>
                    <a:alphaOff val="0"/>
                  </a:srgbClr>
                </a:solidFill>
                <a:latin typeface="Calibri"/>
              </a:rPr>
              <a:t>Ratio cost-benefit can be impressive : i.e. 5700 (1.9 b USD/330.000 USD) </a:t>
            </a:r>
          </a:p>
        </p:txBody>
      </p:sp>
    </p:spTree>
    <p:extLst>
      <p:ext uri="{BB962C8B-B14F-4D97-AF65-F5344CB8AC3E}">
        <p14:creationId xmlns:p14="http://schemas.microsoft.com/office/powerpoint/2010/main" val="3726634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a:t>
            </a:r>
            <a:r>
              <a:rPr lang="fr-FR" dirty="0" err="1"/>
              <a:t>examples</a:t>
            </a:r>
            <a:r>
              <a:rPr lang="fr-FR" dirty="0"/>
              <a:t> of support/facilitation </a:t>
            </a:r>
            <a:r>
              <a:rPr lang="fr-FR" dirty="0" err="1"/>
              <a:t>projects</a:t>
            </a:r>
            <a:endParaRPr lang="en-GB" dirty="0"/>
          </a:p>
        </p:txBody>
      </p:sp>
      <p:sp>
        <p:nvSpPr>
          <p:cNvPr id="4" name="Title 6">
            <a:extLst>
              <a:ext uri="{FF2B5EF4-FFF2-40B4-BE49-F238E27FC236}">
                <a16:creationId xmlns:a16="http://schemas.microsoft.com/office/drawing/2014/main" id="{B02BE7A9-D4EC-4099-98E7-D540DCF2D02F}"/>
              </a:ext>
            </a:extLst>
          </p:cNvPr>
          <p:cNvSpPr txBox="1">
            <a:spLocks/>
          </p:cNvSpPr>
          <p:nvPr/>
        </p:nvSpPr>
        <p:spPr>
          <a:xfrm>
            <a:off x="272462" y="1992848"/>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a:solidFill>
                  <a:schemeClr val="accent1">
                    <a:lumMod val="50000"/>
                  </a:schemeClr>
                </a:solidFill>
                <a:ea typeface="+mn-ea"/>
                <a:cs typeface="Times" panose="02020603050405020304" pitchFamily="18" charset="0"/>
              </a:rPr>
              <a:t>Social / tripartite dialogue</a:t>
            </a: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a:p>
            <a:pPr marL="1143000" indent="-1143000" algn="l">
              <a:buFont typeface="Wingdings" panose="05000000000000000000" pitchFamily="2" charset="2"/>
              <a:buChar char="§"/>
            </a:pPr>
            <a:r>
              <a:rPr lang="en-GB" sz="9600" dirty="0">
                <a:solidFill>
                  <a:srgbClr val="001854">
                    <a:hueOff val="0"/>
                    <a:satOff val="0"/>
                    <a:lumOff val="0"/>
                    <a:alphaOff val="0"/>
                  </a:srgbClr>
                </a:solidFill>
                <a:latin typeface="Calibri"/>
              </a:rPr>
              <a:t>Definition: trade unions and employers’ organisations negotiate to solve problems relating to the workplace and the working conditions (decent work objective) </a:t>
            </a:r>
          </a:p>
          <a:p>
            <a:pPr marL="1143000" indent="-1143000" algn="l">
              <a:buFont typeface="Wingdings" panose="05000000000000000000" pitchFamily="2" charset="2"/>
              <a:buChar char="§"/>
            </a:pPr>
            <a:endParaRPr lang="fr-FR"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dirty="0" err="1">
                <a:solidFill>
                  <a:srgbClr val="001854">
                    <a:hueOff val="0"/>
                    <a:satOff val="0"/>
                    <a:lumOff val="0"/>
                    <a:alphaOff val="0"/>
                  </a:srgbClr>
                </a:solidFill>
                <a:latin typeface="Calibri"/>
              </a:rPr>
              <a:t>Approach</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implemented</a:t>
            </a:r>
            <a:r>
              <a:rPr lang="fr-FR" sz="9600" dirty="0">
                <a:solidFill>
                  <a:srgbClr val="001854">
                    <a:hueOff val="0"/>
                    <a:satOff val="0"/>
                    <a:lumOff val="0"/>
                    <a:alphaOff val="0"/>
                  </a:srgbClr>
                </a:solidFill>
                <a:latin typeface="Calibri"/>
              </a:rPr>
              <a:t> by </a:t>
            </a:r>
            <a:r>
              <a:rPr lang="fr-FR" sz="9600" dirty="0" err="1">
                <a:solidFill>
                  <a:srgbClr val="001854">
                    <a:hueOff val="0"/>
                    <a:satOff val="0"/>
                    <a:lumOff val="0"/>
                    <a:alphaOff val="0"/>
                  </a:srgbClr>
                </a:solidFill>
                <a:latin typeface="Calibri"/>
              </a:rPr>
              <a:t>Danish</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Industry</a:t>
            </a:r>
            <a:r>
              <a:rPr lang="fr-FR" sz="9600" dirty="0">
                <a:solidFill>
                  <a:srgbClr val="001854">
                    <a:hueOff val="0"/>
                    <a:satOff val="0"/>
                    <a:lumOff val="0"/>
                    <a:alphaOff val="0"/>
                  </a:srgbClr>
                </a:solidFill>
                <a:latin typeface="Calibri"/>
              </a:rPr>
              <a:t>, ILO</a:t>
            </a:r>
            <a:endParaRPr lang="en-GB" sz="9600" dirty="0">
              <a:solidFill>
                <a:srgbClr val="001854">
                  <a:hueOff val="0"/>
                  <a:satOff val="0"/>
                  <a:lumOff val="0"/>
                  <a:alphaOff val="0"/>
                </a:srgbClr>
              </a:solidFill>
              <a:latin typeface="Calibri"/>
            </a:endParaRPr>
          </a:p>
          <a:p>
            <a:pPr algn="l"/>
            <a:endParaRPr lang="en-GB"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dirty="0">
                <a:solidFill>
                  <a:srgbClr val="001854">
                    <a:hueOff val="0"/>
                    <a:satOff val="0"/>
                    <a:lumOff val="0"/>
                    <a:alphaOff val="0"/>
                  </a:srgbClr>
                </a:solidFill>
                <a:latin typeface="Calibri"/>
              </a:rPr>
              <a:t>P</a:t>
            </a:r>
            <a:r>
              <a:rPr lang="en-GB" sz="9600" dirty="0" err="1">
                <a:solidFill>
                  <a:srgbClr val="001854">
                    <a:hueOff val="0"/>
                    <a:satOff val="0"/>
                    <a:lumOff val="0"/>
                    <a:alphaOff val="0"/>
                  </a:srgbClr>
                </a:solidFill>
                <a:latin typeface="Calibri"/>
              </a:rPr>
              <a:t>rojects</a:t>
            </a:r>
            <a:r>
              <a:rPr lang="en-GB" sz="9600" dirty="0">
                <a:solidFill>
                  <a:srgbClr val="001854">
                    <a:hueOff val="0"/>
                    <a:satOff val="0"/>
                    <a:lumOff val="0"/>
                    <a:alphaOff val="0"/>
                  </a:srgbClr>
                </a:solidFill>
                <a:latin typeface="Calibri"/>
              </a:rPr>
              <a:t> in Kenya (Plastic Action Plan), Uganda (Minimum Wage) and Zanzibar (tourism industry) </a:t>
            </a:r>
          </a:p>
        </p:txBody>
      </p:sp>
    </p:spTree>
    <p:extLst>
      <p:ext uri="{BB962C8B-B14F-4D97-AF65-F5344CB8AC3E}">
        <p14:creationId xmlns:p14="http://schemas.microsoft.com/office/powerpoint/2010/main" val="2113056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0189" y="569913"/>
            <a:ext cx="10676038" cy="754062"/>
          </a:xfrm>
        </p:spPr>
        <p:txBody>
          <a:bodyPr/>
          <a:lstStyle/>
          <a:p>
            <a:r>
              <a:rPr lang="fr-FR" dirty="0" err="1"/>
              <a:t>Presentation</a:t>
            </a:r>
            <a:r>
              <a:rPr lang="fr-FR" dirty="0"/>
              <a:t> structure</a:t>
            </a:r>
            <a:endParaRPr lang="en-GB" dirty="0"/>
          </a:p>
        </p:txBody>
      </p:sp>
      <p:sp>
        <p:nvSpPr>
          <p:cNvPr id="3" name="Subtitle 2"/>
          <p:cNvSpPr>
            <a:spLocks noGrp="1"/>
          </p:cNvSpPr>
          <p:nvPr>
            <p:ph type="subTitle" idx="1"/>
          </p:nvPr>
        </p:nvSpPr>
        <p:spPr>
          <a:xfrm>
            <a:off x="1070189" y="1692004"/>
            <a:ext cx="10676038" cy="3105150"/>
          </a:xfrm>
        </p:spPr>
        <p:txBody>
          <a:bodyPr/>
          <a:lstStyle/>
          <a:p>
            <a:r>
              <a:rPr lang="fr-FR" sz="2000" b="1" dirty="0"/>
              <a:t>1) </a:t>
            </a:r>
            <a:r>
              <a:rPr lang="fr-FR" sz="2000" b="1" dirty="0" err="1"/>
              <a:t>Private</a:t>
            </a:r>
            <a:r>
              <a:rPr lang="fr-FR" sz="2000" b="1" dirty="0"/>
              <a:t> </a:t>
            </a:r>
            <a:r>
              <a:rPr lang="fr-FR" sz="2000" b="1" dirty="0" err="1"/>
              <a:t>Sector</a:t>
            </a:r>
            <a:r>
              <a:rPr lang="fr-FR" sz="2000" b="1" dirty="0"/>
              <a:t> Engagement </a:t>
            </a:r>
          </a:p>
          <a:p>
            <a:r>
              <a:rPr lang="fr-FR" sz="2000" i="1" dirty="0"/>
              <a:t>Policy background, key concepts and </a:t>
            </a:r>
            <a:r>
              <a:rPr lang="fr-FR" sz="2000" i="1" dirty="0" err="1"/>
              <a:t>modalities</a:t>
            </a:r>
            <a:r>
              <a:rPr lang="fr-FR" sz="2000" i="1" dirty="0"/>
              <a:t> (10 min) </a:t>
            </a:r>
          </a:p>
          <a:p>
            <a:r>
              <a:rPr lang="fr-FR" sz="2000" b="1" i="1" dirty="0"/>
              <a:t>2) </a:t>
            </a:r>
            <a:r>
              <a:rPr lang="fr-FR" sz="2000" b="1" dirty="0"/>
              <a:t>Public </a:t>
            </a:r>
            <a:r>
              <a:rPr lang="fr-FR" sz="2000" b="1" dirty="0" err="1"/>
              <a:t>Private</a:t>
            </a:r>
            <a:r>
              <a:rPr lang="fr-FR" sz="2000" b="1" dirty="0"/>
              <a:t> Dialogue </a:t>
            </a:r>
          </a:p>
          <a:p>
            <a:r>
              <a:rPr lang="fr-FR" sz="2000" i="1" dirty="0" err="1"/>
              <a:t>Definitions</a:t>
            </a:r>
            <a:r>
              <a:rPr lang="fr-FR" sz="2000" i="1" dirty="0"/>
              <a:t>, key </a:t>
            </a:r>
            <a:r>
              <a:rPr lang="fr-FR" sz="2000" i="1" dirty="0" err="1"/>
              <a:t>success</a:t>
            </a:r>
            <a:r>
              <a:rPr lang="fr-FR" sz="2000" i="1" dirty="0"/>
              <a:t> </a:t>
            </a:r>
            <a:r>
              <a:rPr lang="fr-FR" sz="2000" i="1" dirty="0" err="1"/>
              <a:t>factors</a:t>
            </a:r>
            <a:r>
              <a:rPr lang="fr-FR" sz="2000" i="1" dirty="0"/>
              <a:t> and </a:t>
            </a:r>
            <a:r>
              <a:rPr lang="fr-FR" sz="2000" i="1" dirty="0" err="1"/>
              <a:t>examples</a:t>
            </a:r>
            <a:r>
              <a:rPr lang="fr-FR" sz="2000" i="1" dirty="0"/>
              <a:t> of </a:t>
            </a:r>
            <a:r>
              <a:rPr lang="fr-FR" sz="2000" i="1" dirty="0" err="1"/>
              <a:t>projects</a:t>
            </a:r>
            <a:r>
              <a:rPr lang="fr-FR" sz="2000" i="1" dirty="0"/>
              <a:t> (15 min)</a:t>
            </a:r>
          </a:p>
          <a:p>
            <a:r>
              <a:rPr lang="fr-FR" sz="2000" i="1" dirty="0"/>
              <a:t>Group exercice (15 min), Q&amp;A (10 min) </a:t>
            </a:r>
          </a:p>
          <a:p>
            <a:r>
              <a:rPr lang="fr-FR" sz="2000" b="1" i="1" dirty="0"/>
              <a:t>3) </a:t>
            </a:r>
            <a:r>
              <a:rPr lang="fr-FR" sz="2000" b="1" dirty="0"/>
              <a:t>SB4A platform </a:t>
            </a:r>
          </a:p>
          <a:p>
            <a:r>
              <a:rPr lang="fr-FR" sz="2000" i="1" dirty="0"/>
              <a:t>Policy background by Laura </a:t>
            </a:r>
            <a:r>
              <a:rPr lang="fr-FR" sz="2000" i="1" dirty="0" err="1"/>
              <a:t>Atienza</a:t>
            </a:r>
            <a:r>
              <a:rPr lang="fr-FR" sz="2000" i="1" dirty="0"/>
              <a:t> (10 min), Objectives, main </a:t>
            </a:r>
            <a:r>
              <a:rPr lang="fr-FR" sz="2000" i="1" dirty="0" err="1"/>
              <a:t>findings</a:t>
            </a:r>
            <a:r>
              <a:rPr lang="fr-FR" sz="2000" i="1" dirty="0"/>
              <a:t> (10 min), </a:t>
            </a:r>
            <a:r>
              <a:rPr lang="fr-FR" sz="2000" i="1" dirty="0" err="1"/>
              <a:t>Presentation</a:t>
            </a:r>
            <a:r>
              <a:rPr lang="fr-FR" sz="2000" i="1" dirty="0"/>
              <a:t> by an EUD  (10 min), Q&amp;A (5 min) </a:t>
            </a:r>
          </a:p>
          <a:p>
            <a:r>
              <a:rPr lang="fr-FR" sz="2000" b="1" i="1" dirty="0"/>
              <a:t>4) </a:t>
            </a:r>
            <a:r>
              <a:rPr lang="fr-FR" sz="2000" b="1" dirty="0"/>
              <a:t>Business Fora </a:t>
            </a:r>
            <a:r>
              <a:rPr lang="fr-FR" sz="2000" i="1" dirty="0"/>
              <a:t>(5 min)</a:t>
            </a:r>
          </a:p>
          <a:p>
            <a:endParaRPr lang="fr-FR" sz="2000" i="1" dirty="0"/>
          </a:p>
          <a:p>
            <a:endParaRPr lang="fr-FR" i="1" dirty="0"/>
          </a:p>
          <a:p>
            <a:endParaRPr lang="en-GB" i="1" dirty="0"/>
          </a:p>
          <a:p>
            <a:endParaRPr lang="en-GB" i="1" dirty="0"/>
          </a:p>
          <a:p>
            <a:endParaRPr lang="en-GB" dirty="0"/>
          </a:p>
        </p:txBody>
      </p:sp>
    </p:spTree>
    <p:extLst>
      <p:ext uri="{BB962C8B-B14F-4D97-AF65-F5344CB8AC3E}">
        <p14:creationId xmlns:p14="http://schemas.microsoft.com/office/powerpoint/2010/main" val="16586628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FR" dirty="0"/>
              <a:t>Public </a:t>
            </a:r>
            <a:r>
              <a:rPr lang="fr-FR" dirty="0" err="1"/>
              <a:t>Private</a:t>
            </a:r>
            <a:r>
              <a:rPr lang="fr-FR" dirty="0"/>
              <a:t> Dialogue </a:t>
            </a:r>
            <a:endParaRPr lang="en-GB" dirty="0"/>
          </a:p>
        </p:txBody>
      </p:sp>
      <p:sp>
        <p:nvSpPr>
          <p:cNvPr id="3" name="Subtitle 2"/>
          <p:cNvSpPr>
            <a:spLocks noGrp="1"/>
          </p:cNvSpPr>
          <p:nvPr>
            <p:ph type="subTitle" idx="1"/>
          </p:nvPr>
        </p:nvSpPr>
        <p:spPr/>
        <p:txBody>
          <a:bodyPr/>
          <a:lstStyle/>
          <a:p>
            <a:r>
              <a:rPr lang="fr-FR" dirty="0"/>
              <a:t>Questions &amp; </a:t>
            </a:r>
            <a:r>
              <a:rPr lang="fr-FR" dirty="0" err="1"/>
              <a:t>Answers</a:t>
            </a:r>
            <a:r>
              <a:rPr lang="fr-FR" dirty="0"/>
              <a:t> </a:t>
            </a:r>
            <a:endParaRPr lang="en-GB" dirty="0"/>
          </a:p>
        </p:txBody>
      </p:sp>
    </p:spTree>
    <p:extLst>
      <p:ext uri="{BB962C8B-B14F-4D97-AF65-F5344CB8AC3E}">
        <p14:creationId xmlns:p14="http://schemas.microsoft.com/office/powerpoint/2010/main" val="34816512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FR" dirty="0"/>
              <a:t>Public </a:t>
            </a:r>
            <a:r>
              <a:rPr lang="fr-FR" dirty="0" err="1"/>
              <a:t>Private</a:t>
            </a:r>
            <a:r>
              <a:rPr lang="fr-FR" dirty="0"/>
              <a:t> Dialogue </a:t>
            </a:r>
            <a:endParaRPr lang="en-GB" dirty="0"/>
          </a:p>
        </p:txBody>
      </p:sp>
      <p:sp>
        <p:nvSpPr>
          <p:cNvPr id="3" name="Subtitle 2"/>
          <p:cNvSpPr>
            <a:spLocks noGrp="1"/>
          </p:cNvSpPr>
          <p:nvPr>
            <p:ph type="subTitle" idx="1"/>
          </p:nvPr>
        </p:nvSpPr>
        <p:spPr/>
        <p:txBody>
          <a:bodyPr/>
          <a:lstStyle/>
          <a:p>
            <a:r>
              <a:rPr lang="fr-FR" dirty="0"/>
              <a:t>Group </a:t>
            </a:r>
            <a:r>
              <a:rPr lang="fr-FR" dirty="0" err="1"/>
              <a:t>exercise</a:t>
            </a:r>
            <a:r>
              <a:rPr lang="fr-FR" dirty="0"/>
              <a:t> </a:t>
            </a:r>
            <a:endParaRPr lang="en-GB" dirty="0"/>
          </a:p>
        </p:txBody>
      </p:sp>
    </p:spTree>
    <p:extLst>
      <p:ext uri="{BB962C8B-B14F-4D97-AF65-F5344CB8AC3E}">
        <p14:creationId xmlns:p14="http://schemas.microsoft.com/office/powerpoint/2010/main" val="13134152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Group </a:t>
            </a:r>
            <a:r>
              <a:rPr lang="fr-FR" dirty="0" err="1"/>
              <a:t>exercise</a:t>
            </a:r>
            <a:r>
              <a:rPr lang="fr-FR" dirty="0"/>
              <a:t> </a:t>
            </a:r>
            <a:endParaRPr lang="en-GB" dirty="0"/>
          </a:p>
        </p:txBody>
      </p:sp>
      <p:sp>
        <p:nvSpPr>
          <p:cNvPr id="4" name="Title 6">
            <a:extLst>
              <a:ext uri="{FF2B5EF4-FFF2-40B4-BE49-F238E27FC236}">
                <a16:creationId xmlns:a16="http://schemas.microsoft.com/office/drawing/2014/main" id="{B02BE7A9-D4EC-4099-98E7-D540DCF2D02F}"/>
              </a:ext>
            </a:extLst>
          </p:cNvPr>
          <p:cNvSpPr txBox="1">
            <a:spLocks/>
          </p:cNvSpPr>
          <p:nvPr/>
        </p:nvSpPr>
        <p:spPr>
          <a:xfrm>
            <a:off x="272462" y="1992848"/>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a:solidFill>
                  <a:schemeClr val="accent1">
                    <a:lumMod val="50000"/>
                  </a:schemeClr>
                </a:solidFill>
                <a:ea typeface="+mn-ea"/>
                <a:cs typeface="Times" panose="02020603050405020304" pitchFamily="18" charset="0"/>
              </a:rPr>
              <a:t>For </a:t>
            </a:r>
            <a:r>
              <a:rPr lang="fr-BE" sz="11200" b="1" dirty="0" err="1">
                <a:solidFill>
                  <a:schemeClr val="accent1">
                    <a:lumMod val="50000"/>
                  </a:schemeClr>
                </a:solidFill>
                <a:ea typeface="+mn-ea"/>
                <a:cs typeface="Times" panose="02020603050405020304" pitchFamily="18" charset="0"/>
              </a:rPr>
              <a:t>each</a:t>
            </a:r>
            <a:r>
              <a:rPr lang="fr-BE" sz="11200" b="1" dirty="0">
                <a:solidFill>
                  <a:schemeClr val="accent1">
                    <a:lumMod val="50000"/>
                  </a:schemeClr>
                </a:solidFill>
                <a:ea typeface="+mn-ea"/>
                <a:cs typeface="Times" panose="02020603050405020304" pitchFamily="18" charset="0"/>
              </a:rPr>
              <a:t> group</a:t>
            </a: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a:p>
            <a:pPr marL="1143000" indent="-1143000" algn="l">
              <a:buFont typeface="Wingdings" panose="05000000000000000000" pitchFamily="2" charset="2"/>
              <a:buChar char="§"/>
            </a:pPr>
            <a:r>
              <a:rPr lang="en-GB" sz="9600" dirty="0">
                <a:solidFill>
                  <a:srgbClr val="001854">
                    <a:hueOff val="0"/>
                    <a:satOff val="0"/>
                    <a:lumOff val="0"/>
                    <a:alphaOff val="0"/>
                  </a:srgbClr>
                </a:solidFill>
                <a:latin typeface="Calibri"/>
              </a:rPr>
              <a:t>Choose one country where a </a:t>
            </a:r>
            <a:r>
              <a:rPr lang="fr-FR" sz="9600" dirty="0">
                <a:solidFill>
                  <a:srgbClr val="001854">
                    <a:hueOff val="0"/>
                    <a:satOff val="0"/>
                    <a:lumOff val="0"/>
                    <a:alphaOff val="0"/>
                  </a:srgbClr>
                </a:solidFill>
                <a:latin typeface="Calibri"/>
              </a:rPr>
              <a:t>public-</a:t>
            </a:r>
            <a:r>
              <a:rPr lang="fr-FR" sz="9600" dirty="0" err="1">
                <a:solidFill>
                  <a:srgbClr val="001854">
                    <a:hueOff val="0"/>
                    <a:satOff val="0"/>
                    <a:lumOff val="0"/>
                    <a:alphaOff val="0"/>
                  </a:srgbClr>
                </a:solidFill>
                <a:latin typeface="Calibri"/>
              </a:rPr>
              <a:t>private</a:t>
            </a:r>
            <a:r>
              <a:rPr lang="fr-FR" sz="9600" dirty="0">
                <a:solidFill>
                  <a:srgbClr val="001854">
                    <a:hueOff val="0"/>
                    <a:satOff val="0"/>
                    <a:lumOff val="0"/>
                    <a:alphaOff val="0"/>
                  </a:srgbClr>
                </a:solidFill>
                <a:latin typeface="Calibri"/>
              </a:rPr>
              <a:t> dialogue </a:t>
            </a:r>
            <a:r>
              <a:rPr lang="fr-FR" sz="9600" dirty="0" err="1">
                <a:solidFill>
                  <a:srgbClr val="001854">
                    <a:hueOff val="0"/>
                    <a:satOff val="0"/>
                    <a:lumOff val="0"/>
                    <a:alphaOff val="0"/>
                  </a:srgbClr>
                </a:solidFill>
                <a:latin typeface="Calibri"/>
              </a:rPr>
              <a:t>is</a:t>
            </a:r>
            <a:r>
              <a:rPr lang="fr-FR" sz="9600" dirty="0">
                <a:solidFill>
                  <a:srgbClr val="001854">
                    <a:hueOff val="0"/>
                    <a:satOff val="0"/>
                    <a:lumOff val="0"/>
                    <a:alphaOff val="0"/>
                  </a:srgbClr>
                </a:solidFill>
                <a:latin typeface="Calibri"/>
              </a:rPr>
              <a:t> in place  </a:t>
            </a:r>
            <a:endParaRPr lang="en-GB" sz="9600" dirty="0">
              <a:solidFill>
                <a:srgbClr val="001854">
                  <a:hueOff val="0"/>
                  <a:satOff val="0"/>
                  <a:lumOff val="0"/>
                  <a:alphaOff val="0"/>
                </a:srgbClr>
              </a:solidFill>
              <a:latin typeface="Calibri"/>
            </a:endParaRPr>
          </a:p>
          <a:p>
            <a:pPr algn="l"/>
            <a:endParaRPr lang="en-GB"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dirty="0" err="1">
                <a:solidFill>
                  <a:srgbClr val="001854">
                    <a:hueOff val="0"/>
                    <a:satOff val="0"/>
                    <a:lumOff val="0"/>
                    <a:alphaOff val="0"/>
                  </a:srgbClr>
                </a:solidFill>
                <a:latin typeface="Calibri"/>
              </a:rPr>
              <a:t>Identify</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strengths</a:t>
            </a:r>
            <a:r>
              <a:rPr lang="fr-FR" sz="9600" dirty="0">
                <a:solidFill>
                  <a:srgbClr val="001854">
                    <a:hueOff val="0"/>
                    <a:satOff val="0"/>
                    <a:lumOff val="0"/>
                    <a:alphaOff val="0"/>
                  </a:srgbClr>
                </a:solidFill>
                <a:latin typeface="Calibri"/>
              </a:rPr>
              <a:t> and </a:t>
            </a:r>
            <a:r>
              <a:rPr lang="fr-FR" sz="9600" dirty="0" err="1">
                <a:solidFill>
                  <a:srgbClr val="001854">
                    <a:hueOff val="0"/>
                    <a:satOff val="0"/>
                    <a:lumOff val="0"/>
                    <a:alphaOff val="0"/>
                  </a:srgbClr>
                </a:solidFill>
                <a:latin typeface="Calibri"/>
              </a:rPr>
              <a:t>weaknesses</a:t>
            </a:r>
            <a:r>
              <a:rPr lang="fr-FR" sz="9600" dirty="0">
                <a:solidFill>
                  <a:srgbClr val="001854">
                    <a:hueOff val="0"/>
                    <a:satOff val="0"/>
                    <a:lumOff val="0"/>
                    <a:alphaOff val="0"/>
                  </a:srgbClr>
                </a:solidFill>
                <a:latin typeface="Calibri"/>
              </a:rPr>
              <a:t> of the PPD in </a:t>
            </a:r>
            <a:r>
              <a:rPr lang="fr-FR" sz="9600" dirty="0" err="1">
                <a:solidFill>
                  <a:srgbClr val="001854">
                    <a:hueOff val="0"/>
                    <a:satOff val="0"/>
                    <a:lumOff val="0"/>
                    <a:alphaOff val="0"/>
                  </a:srgbClr>
                </a:solidFill>
                <a:latin typeface="Calibri"/>
              </a:rPr>
              <a:t>this</a:t>
            </a:r>
            <a:r>
              <a:rPr lang="fr-FR" sz="9600" dirty="0">
                <a:solidFill>
                  <a:srgbClr val="001854">
                    <a:hueOff val="0"/>
                    <a:satOff val="0"/>
                    <a:lumOff val="0"/>
                    <a:alphaOff val="0"/>
                  </a:srgbClr>
                </a:solidFill>
                <a:latin typeface="Calibri"/>
              </a:rPr>
              <a:t> country </a:t>
            </a:r>
          </a:p>
          <a:p>
            <a:pPr algn="l"/>
            <a:endParaRPr lang="fr-FR"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dirty="0" err="1">
                <a:solidFill>
                  <a:srgbClr val="001854">
                    <a:hueOff val="0"/>
                    <a:satOff val="0"/>
                    <a:lumOff val="0"/>
                    <a:alphaOff val="0"/>
                  </a:srgbClr>
                </a:solidFill>
                <a:latin typeface="Calibri"/>
              </a:rPr>
              <a:t>Detail</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existing</a:t>
            </a:r>
            <a:r>
              <a:rPr lang="fr-FR" sz="9600" dirty="0">
                <a:solidFill>
                  <a:srgbClr val="001854">
                    <a:hueOff val="0"/>
                    <a:satOff val="0"/>
                    <a:lumOff val="0"/>
                    <a:alphaOff val="0"/>
                  </a:srgbClr>
                </a:solidFill>
                <a:latin typeface="Calibri"/>
              </a:rPr>
              <a:t> actions </a:t>
            </a:r>
            <a:r>
              <a:rPr lang="fr-FR" sz="9600" dirty="0" err="1">
                <a:solidFill>
                  <a:srgbClr val="001854">
                    <a:hueOff val="0"/>
                    <a:satOff val="0"/>
                    <a:lumOff val="0"/>
                    <a:alphaOff val="0"/>
                  </a:srgbClr>
                </a:solidFill>
                <a:latin typeface="Calibri"/>
              </a:rPr>
              <a:t>implemented</a:t>
            </a:r>
            <a:r>
              <a:rPr lang="fr-FR" sz="9600" dirty="0">
                <a:solidFill>
                  <a:srgbClr val="001854">
                    <a:hueOff val="0"/>
                    <a:satOff val="0"/>
                    <a:lumOff val="0"/>
                    <a:alphaOff val="0"/>
                  </a:srgbClr>
                </a:solidFill>
                <a:latin typeface="Calibri"/>
              </a:rPr>
              <a:t> by the EU to support or </a:t>
            </a:r>
            <a:r>
              <a:rPr lang="fr-FR" sz="9600" dirty="0" err="1">
                <a:solidFill>
                  <a:srgbClr val="001854">
                    <a:hueOff val="0"/>
                    <a:satOff val="0"/>
                    <a:lumOff val="0"/>
                    <a:alphaOff val="0"/>
                  </a:srgbClr>
                </a:solidFill>
                <a:latin typeface="Calibri"/>
              </a:rPr>
              <a:t>facilitate</a:t>
            </a:r>
            <a:r>
              <a:rPr lang="fr-FR" sz="9600" dirty="0">
                <a:solidFill>
                  <a:srgbClr val="001854">
                    <a:hueOff val="0"/>
                    <a:satOff val="0"/>
                    <a:lumOff val="0"/>
                    <a:alphaOff val="0"/>
                  </a:srgbClr>
                </a:solidFill>
                <a:latin typeface="Calibri"/>
              </a:rPr>
              <a:t> PPD in </a:t>
            </a:r>
            <a:r>
              <a:rPr lang="fr-FR" sz="9600" dirty="0" err="1">
                <a:solidFill>
                  <a:srgbClr val="001854">
                    <a:hueOff val="0"/>
                    <a:satOff val="0"/>
                    <a:lumOff val="0"/>
                    <a:alphaOff val="0"/>
                  </a:srgbClr>
                </a:solidFill>
                <a:latin typeface="Calibri"/>
              </a:rPr>
              <a:t>this</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context</a:t>
            </a:r>
            <a:endParaRPr lang="fr-FR" sz="9600" dirty="0">
              <a:solidFill>
                <a:srgbClr val="001854">
                  <a:hueOff val="0"/>
                  <a:satOff val="0"/>
                  <a:lumOff val="0"/>
                  <a:alphaOff val="0"/>
                </a:srgbClr>
              </a:solidFill>
              <a:latin typeface="Calibri"/>
            </a:endParaRPr>
          </a:p>
          <a:p>
            <a:pPr algn="l"/>
            <a:endParaRPr lang="fr-FR"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b="1" dirty="0">
                <a:solidFill>
                  <a:srgbClr val="001854">
                    <a:hueOff val="0"/>
                    <a:satOff val="0"/>
                    <a:lumOff val="0"/>
                    <a:alphaOff val="0"/>
                  </a:srgbClr>
                </a:solidFill>
                <a:latin typeface="Calibri"/>
              </a:rPr>
              <a:t>OR</a:t>
            </a:r>
            <a:r>
              <a:rPr lang="fr-FR" sz="9600" dirty="0">
                <a:solidFill>
                  <a:srgbClr val="001854">
                    <a:hueOff val="0"/>
                    <a:satOff val="0"/>
                    <a:lumOff val="0"/>
                    <a:alphaOff val="0"/>
                  </a:srgbClr>
                </a:solidFill>
                <a:latin typeface="Calibri"/>
              </a:rPr>
              <a:t> propose actions to support or </a:t>
            </a:r>
            <a:r>
              <a:rPr lang="fr-FR" sz="9600" dirty="0" err="1">
                <a:solidFill>
                  <a:srgbClr val="001854">
                    <a:hueOff val="0"/>
                    <a:satOff val="0"/>
                    <a:lumOff val="0"/>
                    <a:alphaOff val="0"/>
                  </a:srgbClr>
                </a:solidFill>
                <a:latin typeface="Calibri"/>
              </a:rPr>
              <a:t>facilitate</a:t>
            </a:r>
            <a:r>
              <a:rPr lang="fr-FR" sz="9600" dirty="0">
                <a:solidFill>
                  <a:srgbClr val="001854">
                    <a:hueOff val="0"/>
                    <a:satOff val="0"/>
                    <a:lumOff val="0"/>
                    <a:alphaOff val="0"/>
                  </a:srgbClr>
                </a:solidFill>
                <a:latin typeface="Calibri"/>
              </a:rPr>
              <a:t> PPD in </a:t>
            </a:r>
            <a:r>
              <a:rPr lang="fr-FR" sz="9600" dirty="0" err="1">
                <a:solidFill>
                  <a:srgbClr val="001854">
                    <a:hueOff val="0"/>
                    <a:satOff val="0"/>
                    <a:lumOff val="0"/>
                    <a:alphaOff val="0"/>
                  </a:srgbClr>
                </a:solidFill>
                <a:latin typeface="Calibri"/>
              </a:rPr>
              <a:t>this</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context</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based</a:t>
            </a:r>
            <a:r>
              <a:rPr lang="fr-FR" sz="9600" dirty="0">
                <a:solidFill>
                  <a:srgbClr val="001854">
                    <a:hueOff val="0"/>
                    <a:satOff val="0"/>
                    <a:lumOff val="0"/>
                    <a:alphaOff val="0"/>
                  </a:srgbClr>
                </a:solidFill>
                <a:latin typeface="Calibri"/>
              </a:rPr>
              <a:t> on training </a:t>
            </a:r>
          </a:p>
          <a:p>
            <a:pPr marL="1143000" indent="-1143000" algn="l">
              <a:buFont typeface="Wingdings" panose="05000000000000000000" pitchFamily="2" charset="2"/>
              <a:buChar char="§"/>
            </a:pPr>
            <a:endParaRPr lang="fr-FR"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dirty="0">
                <a:solidFill>
                  <a:srgbClr val="001854">
                    <a:hueOff val="0"/>
                    <a:satOff val="0"/>
                    <a:lumOff val="0"/>
                    <a:alphaOff val="0"/>
                  </a:srgbClr>
                </a:solidFill>
                <a:latin typeface="Calibri"/>
              </a:rPr>
              <a:t>Insert all </a:t>
            </a:r>
            <a:r>
              <a:rPr lang="fr-FR" sz="9600" dirty="0" err="1">
                <a:solidFill>
                  <a:srgbClr val="001854">
                    <a:hueOff val="0"/>
                    <a:satOff val="0"/>
                    <a:lumOff val="0"/>
                    <a:alphaOff val="0"/>
                  </a:srgbClr>
                </a:solidFill>
                <a:latin typeface="Calibri"/>
              </a:rPr>
              <a:t>responses</a:t>
            </a:r>
            <a:r>
              <a:rPr lang="fr-FR" sz="9600" dirty="0">
                <a:solidFill>
                  <a:srgbClr val="001854">
                    <a:hueOff val="0"/>
                    <a:satOff val="0"/>
                    <a:lumOff val="0"/>
                    <a:alphaOff val="0"/>
                  </a:srgbClr>
                </a:solidFill>
                <a:latin typeface="Calibri"/>
              </a:rPr>
              <a:t> in mural </a:t>
            </a:r>
            <a:r>
              <a:rPr lang="fr-FR" sz="9600" dirty="0" err="1">
                <a:solidFill>
                  <a:srgbClr val="001854">
                    <a:hueOff val="0"/>
                    <a:satOff val="0"/>
                    <a:lumOff val="0"/>
                    <a:alphaOff val="0"/>
                  </a:srgbClr>
                </a:solidFill>
                <a:latin typeface="Calibri"/>
              </a:rPr>
              <a:t>board</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link</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provided</a:t>
            </a:r>
            <a:r>
              <a:rPr lang="fr-FR" sz="9600" dirty="0">
                <a:solidFill>
                  <a:srgbClr val="001854">
                    <a:hueOff val="0"/>
                    <a:satOff val="0"/>
                    <a:lumOff val="0"/>
                    <a:alphaOff val="0"/>
                  </a:srgbClr>
                </a:solidFill>
                <a:latin typeface="Calibri"/>
              </a:rPr>
              <a:t> on the chat box of ZOOM </a:t>
            </a:r>
            <a:r>
              <a:rPr lang="fr-FR" sz="9600" dirty="0" err="1">
                <a:solidFill>
                  <a:srgbClr val="001854">
                    <a:hueOff val="0"/>
                    <a:satOff val="0"/>
                    <a:lumOff val="0"/>
                    <a:alphaOff val="0"/>
                  </a:srgbClr>
                </a:solidFill>
                <a:latin typeface="Calibri"/>
              </a:rPr>
              <a:t>breakout</a:t>
            </a:r>
            <a:r>
              <a:rPr lang="fr-FR" sz="9600" dirty="0">
                <a:solidFill>
                  <a:srgbClr val="001854">
                    <a:hueOff val="0"/>
                    <a:satOff val="0"/>
                    <a:lumOff val="0"/>
                    <a:alphaOff val="0"/>
                  </a:srgbClr>
                </a:solidFill>
                <a:latin typeface="Calibri"/>
              </a:rPr>
              <a:t> group) – </a:t>
            </a:r>
            <a:r>
              <a:rPr lang="fr-FR" sz="9600" dirty="0">
                <a:solidFill>
                  <a:srgbClr val="FF0000"/>
                </a:solidFill>
                <a:latin typeface="Calibri"/>
              </a:rPr>
              <a:t>one </a:t>
            </a:r>
            <a:r>
              <a:rPr lang="fr-FR" sz="9600" dirty="0" err="1">
                <a:solidFill>
                  <a:srgbClr val="FF0000"/>
                </a:solidFill>
                <a:latin typeface="Calibri"/>
              </a:rPr>
              <a:t>responsible</a:t>
            </a:r>
            <a:r>
              <a:rPr lang="fr-FR" sz="9600" dirty="0">
                <a:solidFill>
                  <a:srgbClr val="FF0000"/>
                </a:solidFill>
                <a:latin typeface="Calibri"/>
              </a:rPr>
              <a:t> per group for the </a:t>
            </a:r>
            <a:r>
              <a:rPr lang="fr-FR" sz="9600" dirty="0" err="1">
                <a:solidFill>
                  <a:srgbClr val="FF0000"/>
                </a:solidFill>
                <a:latin typeface="Calibri"/>
              </a:rPr>
              <a:t>sake</a:t>
            </a:r>
            <a:r>
              <a:rPr lang="fr-FR" sz="9600" dirty="0">
                <a:solidFill>
                  <a:srgbClr val="FF0000"/>
                </a:solidFill>
                <a:latin typeface="Calibri"/>
              </a:rPr>
              <a:t> of </a:t>
            </a:r>
            <a:r>
              <a:rPr lang="fr-FR" sz="9600" dirty="0" err="1">
                <a:solidFill>
                  <a:srgbClr val="FF0000"/>
                </a:solidFill>
                <a:latin typeface="Calibri"/>
              </a:rPr>
              <a:t>ease</a:t>
            </a:r>
            <a:r>
              <a:rPr lang="fr-FR" sz="9600" dirty="0">
                <a:solidFill>
                  <a:srgbClr val="FF0000"/>
                </a:solidFill>
                <a:latin typeface="Calibri"/>
              </a:rPr>
              <a:t> </a:t>
            </a:r>
            <a:endParaRPr lang="en-GB" sz="9600" dirty="0">
              <a:solidFill>
                <a:srgbClr val="FF0000"/>
              </a:solidFill>
              <a:latin typeface="Calibri"/>
            </a:endParaRPr>
          </a:p>
        </p:txBody>
      </p:sp>
    </p:spTree>
    <p:extLst>
      <p:ext uri="{BB962C8B-B14F-4D97-AF65-F5344CB8AC3E}">
        <p14:creationId xmlns:p14="http://schemas.microsoft.com/office/powerpoint/2010/main" val="4401338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PPD: Group </a:t>
            </a:r>
            <a:r>
              <a:rPr lang="fr-FR" dirty="0" err="1"/>
              <a:t>exercise</a:t>
            </a:r>
            <a:r>
              <a:rPr lang="fr-FR" dirty="0"/>
              <a:t> </a:t>
            </a:r>
            <a:endParaRPr lang="en-GB" dirty="0"/>
          </a:p>
        </p:txBody>
      </p:sp>
      <p:sp>
        <p:nvSpPr>
          <p:cNvPr id="4" name="Title 6">
            <a:extLst>
              <a:ext uri="{FF2B5EF4-FFF2-40B4-BE49-F238E27FC236}">
                <a16:creationId xmlns:a16="http://schemas.microsoft.com/office/drawing/2014/main" id="{B02BE7A9-D4EC-4099-98E7-D540DCF2D02F}"/>
              </a:ext>
            </a:extLst>
          </p:cNvPr>
          <p:cNvSpPr txBox="1">
            <a:spLocks/>
          </p:cNvSpPr>
          <p:nvPr/>
        </p:nvSpPr>
        <p:spPr>
          <a:xfrm>
            <a:off x="272462" y="1992848"/>
            <a:ext cx="11647075" cy="673768"/>
          </a:xfrm>
          <a:prstGeom prst="rect">
            <a:avLst/>
          </a:prstGeom>
        </p:spPr>
        <p:txBody>
          <a:bodyP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indent="-742950" algn="l" defTabSz="914400">
              <a:buClr>
                <a:srgbClr val="3166CF"/>
              </a:buClr>
            </a:pPr>
            <a:r>
              <a:rPr lang="fr-BE" sz="11200" b="1" dirty="0">
                <a:solidFill>
                  <a:schemeClr val="accent1">
                    <a:lumMod val="50000"/>
                  </a:schemeClr>
                </a:solidFill>
                <a:ea typeface="+mn-ea"/>
                <a:cs typeface="Times" panose="02020603050405020304" pitchFamily="18" charset="0"/>
              </a:rPr>
              <a:t>For </a:t>
            </a:r>
            <a:r>
              <a:rPr lang="fr-FR" sz="11200" b="1" dirty="0">
                <a:solidFill>
                  <a:schemeClr val="accent1">
                    <a:lumMod val="50000"/>
                  </a:schemeClr>
                </a:solidFill>
                <a:ea typeface="+mn-ea"/>
                <a:cs typeface="Times" panose="02020603050405020304" pitchFamily="18" charset="0"/>
              </a:rPr>
              <a:t>mural </a:t>
            </a:r>
            <a:r>
              <a:rPr lang="fr-FR" sz="11200" b="1" dirty="0" err="1">
                <a:solidFill>
                  <a:schemeClr val="accent1">
                    <a:lumMod val="50000"/>
                  </a:schemeClr>
                </a:solidFill>
                <a:ea typeface="+mn-ea"/>
                <a:cs typeface="Times" panose="02020603050405020304" pitchFamily="18" charset="0"/>
              </a:rPr>
              <a:t>board</a:t>
            </a:r>
            <a:r>
              <a:rPr lang="fr-FR" sz="11200" b="1" dirty="0">
                <a:solidFill>
                  <a:schemeClr val="accent1">
                    <a:lumMod val="50000"/>
                  </a:schemeClr>
                </a:solidFill>
                <a:ea typeface="+mn-ea"/>
                <a:cs typeface="Times" panose="02020603050405020304" pitchFamily="18" charset="0"/>
              </a:rPr>
              <a:t> </a:t>
            </a:r>
            <a:endParaRPr lang="fr-BE" sz="11200" b="1" dirty="0">
              <a:solidFill>
                <a:schemeClr val="accent1">
                  <a:lumMod val="50000"/>
                </a:schemeClr>
              </a:solidFill>
              <a:ea typeface="+mn-ea"/>
              <a:cs typeface="Times" panose="02020603050405020304" pitchFamily="18" charset="0"/>
            </a:endParaRPr>
          </a:p>
          <a:p>
            <a:pPr indent="-742950" algn="l" defTabSz="914400">
              <a:buClr>
                <a:srgbClr val="3166CF"/>
              </a:buClr>
            </a:pPr>
            <a:endParaRPr lang="fr-BE" sz="11200" b="1" dirty="0">
              <a:solidFill>
                <a:schemeClr val="accent1">
                  <a:lumMod val="50000"/>
                </a:schemeClr>
              </a:solidFill>
              <a:ea typeface="+mn-ea"/>
              <a:cs typeface="Times" panose="02020603050405020304" pitchFamily="18" charset="0"/>
            </a:endParaRPr>
          </a:p>
          <a:p>
            <a:pPr marL="1143000" indent="-1143000" algn="l">
              <a:buFont typeface="Wingdings" panose="05000000000000000000" pitchFamily="2" charset="2"/>
              <a:buChar char="§"/>
            </a:pPr>
            <a:r>
              <a:rPr lang="fr-FR" sz="9600" dirty="0">
                <a:solidFill>
                  <a:srgbClr val="001854">
                    <a:hueOff val="0"/>
                    <a:satOff val="0"/>
                    <a:lumOff val="0"/>
                    <a:alphaOff val="0"/>
                  </a:srgbClr>
                </a:solidFill>
                <a:latin typeface="Calibri"/>
              </a:rPr>
              <a:t>Country : </a:t>
            </a:r>
            <a:endParaRPr lang="en-GB" sz="9600" dirty="0">
              <a:solidFill>
                <a:srgbClr val="001854">
                  <a:hueOff val="0"/>
                  <a:satOff val="0"/>
                  <a:lumOff val="0"/>
                  <a:alphaOff val="0"/>
                </a:srgbClr>
              </a:solidFill>
              <a:latin typeface="Calibri"/>
            </a:endParaRPr>
          </a:p>
          <a:p>
            <a:pPr algn="l"/>
            <a:endParaRPr lang="en-GB"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dirty="0" err="1">
                <a:solidFill>
                  <a:srgbClr val="001854">
                    <a:hueOff val="0"/>
                    <a:satOff val="0"/>
                    <a:lumOff val="0"/>
                    <a:alphaOff val="0"/>
                  </a:srgbClr>
                </a:solidFill>
                <a:latin typeface="Calibri"/>
              </a:rPr>
              <a:t>Strengths</a:t>
            </a:r>
            <a:r>
              <a:rPr lang="fr-FR" sz="9600" dirty="0">
                <a:solidFill>
                  <a:srgbClr val="001854">
                    <a:hueOff val="0"/>
                    <a:satOff val="0"/>
                    <a:lumOff val="0"/>
                    <a:alphaOff val="0"/>
                  </a:srgbClr>
                </a:solidFill>
                <a:latin typeface="Calibri"/>
              </a:rPr>
              <a:t> of the PPD : </a:t>
            </a:r>
          </a:p>
          <a:p>
            <a:pPr marL="1143000" indent="-1143000" algn="l">
              <a:buFont typeface="Wingdings" panose="05000000000000000000" pitchFamily="2" charset="2"/>
              <a:buChar char="§"/>
            </a:pPr>
            <a:endParaRPr lang="fr-FR"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dirty="0" err="1">
                <a:solidFill>
                  <a:srgbClr val="001854">
                    <a:hueOff val="0"/>
                    <a:satOff val="0"/>
                    <a:lumOff val="0"/>
                    <a:alphaOff val="0"/>
                  </a:srgbClr>
                </a:solidFill>
                <a:latin typeface="Calibri"/>
              </a:rPr>
              <a:t>Weaknesses</a:t>
            </a:r>
            <a:r>
              <a:rPr lang="fr-FR" sz="9600" dirty="0">
                <a:solidFill>
                  <a:srgbClr val="001854">
                    <a:hueOff val="0"/>
                    <a:satOff val="0"/>
                    <a:lumOff val="0"/>
                    <a:alphaOff val="0"/>
                  </a:srgbClr>
                </a:solidFill>
                <a:latin typeface="Calibri"/>
              </a:rPr>
              <a:t> of the PPD : </a:t>
            </a:r>
          </a:p>
          <a:p>
            <a:pPr algn="l"/>
            <a:endParaRPr lang="fr-FR"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dirty="0" err="1">
                <a:solidFill>
                  <a:srgbClr val="001854">
                    <a:hueOff val="0"/>
                    <a:satOff val="0"/>
                    <a:lumOff val="0"/>
                    <a:alphaOff val="0"/>
                  </a:srgbClr>
                </a:solidFill>
                <a:latin typeface="Calibri"/>
              </a:rPr>
              <a:t>Existing</a:t>
            </a:r>
            <a:r>
              <a:rPr lang="fr-FR" sz="9600" dirty="0">
                <a:solidFill>
                  <a:srgbClr val="001854">
                    <a:hueOff val="0"/>
                    <a:satOff val="0"/>
                    <a:lumOff val="0"/>
                    <a:alphaOff val="0"/>
                  </a:srgbClr>
                </a:solidFill>
                <a:latin typeface="Calibri"/>
              </a:rPr>
              <a:t> actions </a:t>
            </a:r>
            <a:r>
              <a:rPr lang="fr-FR" sz="9600" dirty="0" err="1">
                <a:solidFill>
                  <a:srgbClr val="001854">
                    <a:hueOff val="0"/>
                    <a:satOff val="0"/>
                    <a:lumOff val="0"/>
                    <a:alphaOff val="0"/>
                  </a:srgbClr>
                </a:solidFill>
                <a:latin typeface="Calibri"/>
              </a:rPr>
              <a:t>implemented</a:t>
            </a:r>
            <a:r>
              <a:rPr lang="fr-FR" sz="9600" dirty="0">
                <a:solidFill>
                  <a:srgbClr val="001854">
                    <a:hueOff val="0"/>
                    <a:satOff val="0"/>
                    <a:lumOff val="0"/>
                    <a:alphaOff val="0"/>
                  </a:srgbClr>
                </a:solidFill>
                <a:latin typeface="Calibri"/>
              </a:rPr>
              <a:t> by the EU to support or </a:t>
            </a:r>
            <a:r>
              <a:rPr lang="fr-FR" sz="9600" dirty="0" err="1">
                <a:solidFill>
                  <a:srgbClr val="001854">
                    <a:hueOff val="0"/>
                    <a:satOff val="0"/>
                    <a:lumOff val="0"/>
                    <a:alphaOff val="0"/>
                  </a:srgbClr>
                </a:solidFill>
                <a:latin typeface="Calibri"/>
              </a:rPr>
              <a:t>facilitate</a:t>
            </a:r>
            <a:r>
              <a:rPr lang="fr-FR" sz="9600" dirty="0">
                <a:solidFill>
                  <a:srgbClr val="001854">
                    <a:hueOff val="0"/>
                    <a:satOff val="0"/>
                    <a:lumOff val="0"/>
                    <a:alphaOff val="0"/>
                  </a:srgbClr>
                </a:solidFill>
                <a:latin typeface="Calibri"/>
              </a:rPr>
              <a:t> PPD: </a:t>
            </a:r>
          </a:p>
          <a:p>
            <a:pPr algn="l"/>
            <a:endParaRPr lang="fr-FR" sz="9600" dirty="0">
              <a:solidFill>
                <a:srgbClr val="001854">
                  <a:hueOff val="0"/>
                  <a:satOff val="0"/>
                  <a:lumOff val="0"/>
                  <a:alphaOff val="0"/>
                </a:srgbClr>
              </a:solidFill>
              <a:latin typeface="Calibri"/>
            </a:endParaRPr>
          </a:p>
          <a:p>
            <a:pPr marL="1143000" indent="-1143000" algn="l">
              <a:buFont typeface="Wingdings" panose="05000000000000000000" pitchFamily="2" charset="2"/>
              <a:buChar char="§"/>
            </a:pPr>
            <a:r>
              <a:rPr lang="fr-FR" sz="9600" dirty="0">
                <a:solidFill>
                  <a:srgbClr val="001854">
                    <a:hueOff val="0"/>
                    <a:satOff val="0"/>
                    <a:lumOff val="0"/>
                    <a:alphaOff val="0"/>
                  </a:srgbClr>
                </a:solidFill>
                <a:latin typeface="Calibri"/>
              </a:rPr>
              <a:t>Possible actions to support or </a:t>
            </a:r>
            <a:r>
              <a:rPr lang="fr-FR" sz="9600" dirty="0" err="1">
                <a:solidFill>
                  <a:srgbClr val="001854">
                    <a:hueOff val="0"/>
                    <a:satOff val="0"/>
                    <a:lumOff val="0"/>
                    <a:alphaOff val="0"/>
                  </a:srgbClr>
                </a:solidFill>
                <a:latin typeface="Calibri"/>
              </a:rPr>
              <a:t>facilitate</a:t>
            </a:r>
            <a:r>
              <a:rPr lang="fr-FR" sz="9600" dirty="0">
                <a:solidFill>
                  <a:srgbClr val="001854">
                    <a:hueOff val="0"/>
                    <a:satOff val="0"/>
                    <a:lumOff val="0"/>
                    <a:alphaOff val="0"/>
                  </a:srgbClr>
                </a:solidFill>
                <a:latin typeface="Calibri"/>
              </a:rPr>
              <a:t> PPD in </a:t>
            </a:r>
            <a:r>
              <a:rPr lang="fr-FR" sz="9600" dirty="0" err="1">
                <a:solidFill>
                  <a:srgbClr val="001854">
                    <a:hueOff val="0"/>
                    <a:satOff val="0"/>
                    <a:lumOff val="0"/>
                    <a:alphaOff val="0"/>
                  </a:srgbClr>
                </a:solidFill>
                <a:latin typeface="Calibri"/>
              </a:rPr>
              <a:t>this</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context</a:t>
            </a:r>
            <a:r>
              <a:rPr lang="fr-FR" sz="9600" dirty="0">
                <a:solidFill>
                  <a:srgbClr val="001854">
                    <a:hueOff val="0"/>
                    <a:satOff val="0"/>
                    <a:lumOff val="0"/>
                    <a:alphaOff val="0"/>
                  </a:srgbClr>
                </a:solidFill>
                <a:latin typeface="Calibri"/>
              </a:rPr>
              <a:t> </a:t>
            </a:r>
            <a:r>
              <a:rPr lang="fr-FR" sz="9600" dirty="0" err="1">
                <a:solidFill>
                  <a:srgbClr val="001854">
                    <a:hueOff val="0"/>
                    <a:satOff val="0"/>
                    <a:lumOff val="0"/>
                    <a:alphaOff val="0"/>
                  </a:srgbClr>
                </a:solidFill>
                <a:latin typeface="Calibri"/>
              </a:rPr>
              <a:t>based</a:t>
            </a:r>
            <a:r>
              <a:rPr lang="fr-FR" sz="9600" dirty="0">
                <a:solidFill>
                  <a:srgbClr val="001854">
                    <a:hueOff val="0"/>
                    <a:satOff val="0"/>
                    <a:lumOff val="0"/>
                    <a:alphaOff val="0"/>
                  </a:srgbClr>
                </a:solidFill>
                <a:latin typeface="Calibri"/>
              </a:rPr>
              <a:t> on training </a:t>
            </a:r>
          </a:p>
          <a:p>
            <a:pPr algn="l"/>
            <a:endParaRPr lang="fr-FR" sz="9600" dirty="0">
              <a:solidFill>
                <a:srgbClr val="001854">
                  <a:hueOff val="0"/>
                  <a:satOff val="0"/>
                  <a:lumOff val="0"/>
                  <a:alphaOff val="0"/>
                </a:srgbClr>
              </a:solidFill>
              <a:latin typeface="Calibri"/>
            </a:endParaRPr>
          </a:p>
        </p:txBody>
      </p:sp>
    </p:spTree>
    <p:extLst>
      <p:ext uri="{BB962C8B-B14F-4D97-AF65-F5344CB8AC3E}">
        <p14:creationId xmlns:p14="http://schemas.microsoft.com/office/powerpoint/2010/main" val="39772918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FR" dirty="0"/>
              <a:t>SB4A Platform </a:t>
            </a:r>
            <a:endParaRPr lang="en-GB" dirty="0"/>
          </a:p>
        </p:txBody>
      </p:sp>
      <p:sp>
        <p:nvSpPr>
          <p:cNvPr id="3" name="Subtitle 2"/>
          <p:cNvSpPr>
            <a:spLocks noGrp="1"/>
          </p:cNvSpPr>
          <p:nvPr>
            <p:ph type="subTitle" idx="1"/>
          </p:nvPr>
        </p:nvSpPr>
        <p:spPr/>
        <p:txBody>
          <a:bodyPr/>
          <a:lstStyle/>
          <a:p>
            <a:r>
              <a:rPr lang="fr-FR" dirty="0"/>
              <a:t>Policy background, SB4A </a:t>
            </a:r>
            <a:r>
              <a:rPr lang="fr-FR" dirty="0" err="1"/>
              <a:t>survey</a:t>
            </a:r>
            <a:r>
              <a:rPr lang="fr-FR" dirty="0"/>
              <a:t> 2020, </a:t>
            </a:r>
            <a:r>
              <a:rPr lang="fr-FR" dirty="0" err="1"/>
              <a:t>example</a:t>
            </a:r>
            <a:r>
              <a:rPr lang="fr-FR" dirty="0"/>
              <a:t> </a:t>
            </a:r>
            <a:r>
              <a:rPr lang="fr-FR" dirty="0" err="1"/>
              <a:t>from</a:t>
            </a:r>
            <a:r>
              <a:rPr lang="fr-FR" dirty="0"/>
              <a:t> the </a:t>
            </a:r>
            <a:r>
              <a:rPr lang="fr-FR" dirty="0" err="1"/>
              <a:t>field</a:t>
            </a:r>
            <a:r>
              <a:rPr lang="fr-FR" dirty="0"/>
              <a:t> </a:t>
            </a:r>
            <a:endParaRPr lang="en-GB" dirty="0"/>
          </a:p>
        </p:txBody>
      </p:sp>
    </p:spTree>
    <p:extLst>
      <p:ext uri="{BB962C8B-B14F-4D97-AF65-F5344CB8AC3E}">
        <p14:creationId xmlns:p14="http://schemas.microsoft.com/office/powerpoint/2010/main" val="8001153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SB4A Platform: Policy background </a:t>
            </a:r>
            <a:endParaRPr lang="en-GB" dirty="0"/>
          </a:p>
        </p:txBody>
      </p:sp>
      <p:sp>
        <p:nvSpPr>
          <p:cNvPr id="5" name="Content Placeholder 2">
            <a:extLst>
              <a:ext uri="{FF2B5EF4-FFF2-40B4-BE49-F238E27FC236}">
                <a16:creationId xmlns:a16="http://schemas.microsoft.com/office/drawing/2014/main" id="{DA511E4E-CA45-4D61-BBA9-F48268EAEE32}"/>
              </a:ext>
            </a:extLst>
          </p:cNvPr>
          <p:cNvSpPr txBox="1">
            <a:spLocks/>
          </p:cNvSpPr>
          <p:nvPr/>
        </p:nvSpPr>
        <p:spPr bwMode="auto">
          <a:xfrm>
            <a:off x="358182" y="1488801"/>
            <a:ext cx="11740679" cy="1027891"/>
          </a:xfrm>
          <a:prstGeom prst="rect">
            <a:avLst/>
          </a:prstGeom>
          <a:noFill/>
          <a:ln w="9525">
            <a:noFill/>
            <a:miter lim="800000"/>
            <a:headEnd/>
            <a:tailEnd/>
          </a:ln>
        </p:spPr>
        <p:txBody>
          <a:bodyPr/>
          <a:lstStyle>
            <a:lvl1pPr marL="341236" indent="-341236" algn="l" rtl="0" eaLnBrk="1" fontAlgn="base" hangingPunct="1">
              <a:spcBef>
                <a:spcPct val="20000"/>
              </a:spcBef>
              <a:spcAft>
                <a:spcPct val="0"/>
              </a:spcAft>
              <a:buClr>
                <a:srgbClr val="0F5494"/>
              </a:buClr>
              <a:buFont typeface="Arial" pitchFamily="34" charset="0"/>
              <a:buChar char="•"/>
              <a:defRPr sz="2389" i="1">
                <a:solidFill>
                  <a:srgbClr val="0F5494"/>
                </a:solidFill>
                <a:latin typeface="+mn-lt"/>
                <a:ea typeface="+mn-ea"/>
                <a:cs typeface="+mn-cs"/>
              </a:defRPr>
            </a:lvl1pPr>
            <a:lvl2pPr marL="739346" indent="-284364" algn="l" rtl="0" eaLnBrk="1" fontAlgn="base" hangingPunct="1">
              <a:spcBef>
                <a:spcPct val="20000"/>
              </a:spcBef>
              <a:spcAft>
                <a:spcPct val="0"/>
              </a:spcAft>
              <a:buClr>
                <a:srgbClr val="0F5494"/>
              </a:buClr>
              <a:buChar char="•"/>
              <a:defRPr sz="1990" b="1">
                <a:solidFill>
                  <a:srgbClr val="0F5494"/>
                </a:solidFill>
                <a:latin typeface="+mn-lt"/>
              </a:defRPr>
            </a:lvl2pPr>
            <a:lvl3pPr marL="1137454" indent="-227491" algn="l" rtl="0" eaLnBrk="1" fontAlgn="base" hangingPunct="1">
              <a:spcBef>
                <a:spcPct val="20000"/>
              </a:spcBef>
              <a:spcAft>
                <a:spcPct val="0"/>
              </a:spcAft>
              <a:defRPr sz="1393">
                <a:solidFill>
                  <a:srgbClr val="0F5494"/>
                </a:solidFill>
                <a:latin typeface="+mn-lt"/>
              </a:defRPr>
            </a:lvl3pPr>
            <a:lvl4pPr marL="1592437" indent="-227491" algn="l" rtl="0" eaLnBrk="1" fontAlgn="base" hangingPunct="1">
              <a:spcBef>
                <a:spcPct val="20000"/>
              </a:spcBef>
              <a:spcAft>
                <a:spcPct val="0"/>
              </a:spcAft>
              <a:buChar char="–"/>
              <a:defRPr sz="1990">
                <a:solidFill>
                  <a:schemeClr val="tx1"/>
                </a:solidFill>
                <a:latin typeface="Arial" charset="0"/>
              </a:defRPr>
            </a:lvl4pPr>
            <a:lvl5pPr marL="2047419" indent="-227491" algn="l" rtl="0" eaLnBrk="1" fontAlgn="base" hangingPunct="1">
              <a:spcBef>
                <a:spcPct val="20000"/>
              </a:spcBef>
              <a:spcAft>
                <a:spcPct val="0"/>
              </a:spcAft>
              <a:buChar char="»"/>
              <a:defRPr sz="1990">
                <a:solidFill>
                  <a:schemeClr val="tx1"/>
                </a:solidFill>
                <a:latin typeface="Arial" charset="0"/>
              </a:defRPr>
            </a:lvl5pPr>
            <a:lvl6pPr marL="2502400" indent="-227491" algn="l" rtl="0" eaLnBrk="1" fontAlgn="base" hangingPunct="1">
              <a:spcBef>
                <a:spcPct val="20000"/>
              </a:spcBef>
              <a:spcAft>
                <a:spcPct val="0"/>
              </a:spcAft>
              <a:buChar char="»"/>
              <a:defRPr sz="1990">
                <a:solidFill>
                  <a:schemeClr val="tx1"/>
                </a:solidFill>
                <a:latin typeface="Arial" charset="0"/>
              </a:defRPr>
            </a:lvl6pPr>
            <a:lvl7pPr marL="2957383" indent="-227491" algn="l" rtl="0" eaLnBrk="1" fontAlgn="base" hangingPunct="1">
              <a:spcBef>
                <a:spcPct val="20000"/>
              </a:spcBef>
              <a:spcAft>
                <a:spcPct val="0"/>
              </a:spcAft>
              <a:buChar char="»"/>
              <a:defRPr sz="1990">
                <a:solidFill>
                  <a:schemeClr val="tx1"/>
                </a:solidFill>
                <a:latin typeface="Arial" charset="0"/>
              </a:defRPr>
            </a:lvl7pPr>
            <a:lvl8pPr marL="3412365" indent="-227491" algn="l" rtl="0" eaLnBrk="1" fontAlgn="base" hangingPunct="1">
              <a:spcBef>
                <a:spcPct val="20000"/>
              </a:spcBef>
              <a:spcAft>
                <a:spcPct val="0"/>
              </a:spcAft>
              <a:buChar char="»"/>
              <a:defRPr sz="1990">
                <a:solidFill>
                  <a:schemeClr val="tx1"/>
                </a:solidFill>
                <a:latin typeface="Arial" charset="0"/>
              </a:defRPr>
            </a:lvl8pPr>
            <a:lvl9pPr marL="3867347" indent="-227491" algn="l" rtl="0" eaLnBrk="1" fontAlgn="base" hangingPunct="1">
              <a:spcBef>
                <a:spcPct val="20000"/>
              </a:spcBef>
              <a:spcAft>
                <a:spcPct val="0"/>
              </a:spcAft>
              <a:buChar char="»"/>
              <a:defRPr sz="1990">
                <a:solidFill>
                  <a:schemeClr val="tx1"/>
                </a:solidFill>
                <a:latin typeface="Arial" charset="0"/>
              </a:defRPr>
            </a:lvl9pPr>
          </a:lstStyle>
          <a:p>
            <a:pPr marL="0" indent="0" algn="just">
              <a:buFont typeface="Arial" pitchFamily="34" charset="0"/>
              <a:buNone/>
              <a:defRPr/>
            </a:pPr>
            <a:r>
              <a:rPr lang="en-GB" sz="2400" b="1" i="0" kern="0" dirty="0">
                <a:solidFill>
                  <a:srgbClr val="002060"/>
                </a:solidFill>
                <a:latin typeface="+mj-lt"/>
                <a:cs typeface="Arial" panose="020B0604020202020204" pitchFamily="34" charset="0"/>
              </a:rPr>
              <a:t>Sustainable Business for Africa (SB4A) Platform</a:t>
            </a:r>
            <a:r>
              <a:rPr lang="en-GB" sz="2400" i="0" kern="0" dirty="0">
                <a:solidFill>
                  <a:srgbClr val="002060"/>
                </a:solidFill>
                <a:latin typeface="+mj-lt"/>
                <a:cs typeface="Arial" panose="020B0604020202020204" pitchFamily="34" charset="0"/>
              </a:rPr>
              <a:t> </a:t>
            </a:r>
          </a:p>
          <a:p>
            <a:pPr marL="0" indent="0" algn="just">
              <a:buFont typeface="Arial" pitchFamily="34" charset="0"/>
              <a:buNone/>
              <a:defRPr/>
            </a:pPr>
            <a:r>
              <a:rPr lang="en-GB" sz="1800" i="0" kern="0" dirty="0">
                <a:solidFill>
                  <a:srgbClr val="002060"/>
                </a:solidFill>
                <a:latin typeface="+mj-lt"/>
                <a:cs typeface="Arial" panose="020B0604020202020204" pitchFamily="34" charset="0"/>
              </a:rPr>
              <a:t>Launched in November 2017, to facilitate and boost structured PPD in Africa</a:t>
            </a:r>
          </a:p>
          <a:p>
            <a:pPr marL="0" indent="0" algn="just">
              <a:buFont typeface="Arial" pitchFamily="34" charset="0"/>
              <a:buNone/>
              <a:defRPr/>
            </a:pPr>
            <a:endParaRPr lang="en-GB" sz="1800" i="0" kern="0" dirty="0">
              <a:solidFill>
                <a:srgbClr val="002060"/>
              </a:solidFill>
              <a:latin typeface="+mj-lt"/>
              <a:cs typeface="Arial" panose="020B0604020202020204" pitchFamily="34" charset="0"/>
            </a:endParaRPr>
          </a:p>
          <a:p>
            <a:pPr marL="0" indent="0" algn="just">
              <a:buNone/>
              <a:defRPr/>
            </a:pPr>
            <a:r>
              <a:rPr lang="en-US" sz="1800" b="1" i="0" kern="0" dirty="0">
                <a:solidFill>
                  <a:srgbClr val="002060"/>
                </a:solidFill>
                <a:cs typeface="Arial" panose="020B0604020202020204" pitchFamily="34" charset="0"/>
              </a:rPr>
              <a:t>Objectives</a:t>
            </a:r>
          </a:p>
          <a:p>
            <a:pPr algn="just">
              <a:defRPr/>
            </a:pPr>
            <a:r>
              <a:rPr lang="en-US" sz="1800" i="0" kern="0" dirty="0">
                <a:solidFill>
                  <a:srgbClr val="002060"/>
                </a:solidFill>
                <a:cs typeface="Arial" panose="020B0604020202020204" pitchFamily="34" charset="0"/>
              </a:rPr>
              <a:t>bring in the local, international and European private sector in the country</a:t>
            </a:r>
          </a:p>
          <a:p>
            <a:pPr algn="just">
              <a:defRPr/>
            </a:pPr>
            <a:r>
              <a:rPr lang="en-US" sz="1800" i="0" kern="0" dirty="0">
                <a:solidFill>
                  <a:srgbClr val="002060"/>
                </a:solidFill>
                <a:cs typeface="Arial" panose="020B0604020202020204" pitchFamily="34" charset="0"/>
              </a:rPr>
              <a:t>understand and identify the barriers to investment faced by businesses, and the reforms needs=&gt; improve policy/political dialogue, design better EU cooperation</a:t>
            </a:r>
          </a:p>
          <a:p>
            <a:pPr algn="just">
              <a:defRPr/>
            </a:pPr>
            <a:r>
              <a:rPr lang="en-US" sz="1800" i="0" kern="0" dirty="0">
                <a:solidFill>
                  <a:srgbClr val="002060"/>
                </a:solidFill>
                <a:cs typeface="Arial" panose="020B0604020202020204" pitchFamily="34" charset="0"/>
              </a:rPr>
              <a:t>sustained and long term process, should be adapted to local context and institutional arrangements</a:t>
            </a:r>
          </a:p>
          <a:p>
            <a:pPr algn="just">
              <a:defRPr/>
            </a:pPr>
            <a:r>
              <a:rPr lang="en-US" sz="1800" i="0" kern="0" dirty="0">
                <a:solidFill>
                  <a:srgbClr val="002060"/>
                </a:solidFill>
                <a:cs typeface="Arial" panose="020B0604020202020204" pitchFamily="34" charset="0"/>
              </a:rPr>
              <a:t>facilitating role of EU Delegations</a:t>
            </a:r>
          </a:p>
          <a:p>
            <a:pPr marL="342900" indent="-342900">
              <a:spcAft>
                <a:spcPts val="0"/>
              </a:spcAft>
              <a:defRPr/>
            </a:pPr>
            <a:r>
              <a:rPr lang="en-US" sz="1800" i="0" kern="0" dirty="0">
                <a:solidFill>
                  <a:srgbClr val="002060"/>
                </a:solidFill>
                <a:cs typeface="Arial" panose="020B0604020202020204" pitchFamily="34" charset="0"/>
              </a:rPr>
              <a:t>Technical assistance (TA) at country level to support PPD on investment climate challenges</a:t>
            </a:r>
          </a:p>
          <a:p>
            <a:pPr marL="342900" indent="-342900">
              <a:spcAft>
                <a:spcPts val="0"/>
              </a:spcAft>
              <a:defRPr/>
            </a:pPr>
            <a:r>
              <a:rPr lang="fr-BE" sz="1800" i="0" kern="0" dirty="0">
                <a:solidFill>
                  <a:srgbClr val="002060"/>
                </a:solidFill>
                <a:cs typeface="Arial" panose="020B0604020202020204" pitchFamily="34" charset="0"/>
              </a:rPr>
              <a:t>Support to </a:t>
            </a:r>
            <a:r>
              <a:rPr lang="fr-BE" sz="1800" i="0" kern="0" dirty="0" err="1">
                <a:solidFill>
                  <a:srgbClr val="002060"/>
                </a:solidFill>
                <a:cs typeface="Arial" panose="020B0604020202020204" pitchFamily="34" charset="0"/>
              </a:rPr>
              <a:t>EUDs</a:t>
            </a:r>
            <a:r>
              <a:rPr lang="fr-BE" sz="1800" i="0" kern="0" dirty="0">
                <a:solidFill>
                  <a:srgbClr val="002060"/>
                </a:solidFill>
                <a:cs typeface="Arial" panose="020B0604020202020204" pitchFamily="34" charset="0"/>
              </a:rPr>
              <a:t> (SB4A network) to mainstream and design the SB4A </a:t>
            </a:r>
            <a:r>
              <a:rPr lang="fr-BE" sz="1800" i="0" kern="0" dirty="0" err="1">
                <a:solidFill>
                  <a:srgbClr val="002060"/>
                </a:solidFill>
                <a:cs typeface="Arial" panose="020B0604020202020204" pitchFamily="34" charset="0"/>
              </a:rPr>
              <a:t>approach</a:t>
            </a:r>
            <a:endParaRPr lang="fr-BE" sz="1800" i="0" kern="0" dirty="0">
              <a:solidFill>
                <a:srgbClr val="002060"/>
              </a:solidFill>
              <a:cs typeface="Arial" panose="020B0604020202020204" pitchFamily="34" charset="0"/>
            </a:endParaRPr>
          </a:p>
          <a:p>
            <a:pPr marL="342900" indent="-342900">
              <a:spcAft>
                <a:spcPts val="0"/>
              </a:spcAft>
              <a:defRPr/>
            </a:pPr>
            <a:endParaRPr lang="fr-BE" sz="1800" i="0" kern="0" dirty="0">
              <a:solidFill>
                <a:srgbClr val="002060"/>
              </a:solidFill>
              <a:cs typeface="Arial" panose="020B0604020202020204" pitchFamily="34" charset="0"/>
            </a:endParaRPr>
          </a:p>
          <a:p>
            <a:pPr marL="0" indent="0">
              <a:spcAft>
                <a:spcPts val="0"/>
              </a:spcAft>
              <a:buNone/>
              <a:defRPr/>
            </a:pPr>
            <a:r>
              <a:rPr lang="en-US" sz="1800" b="1" i="0" kern="0" dirty="0">
                <a:solidFill>
                  <a:srgbClr val="002060"/>
                </a:solidFill>
                <a:cs typeface="Arial" panose="020B0604020202020204" pitchFamily="34" charset="0"/>
              </a:rPr>
              <a:t>Involvement of EU MS </a:t>
            </a:r>
            <a:r>
              <a:rPr lang="en-US" sz="1800" i="0" kern="0" dirty="0">
                <a:solidFill>
                  <a:srgbClr val="002060"/>
                </a:solidFill>
                <a:cs typeface="Arial" panose="020B0604020202020204" pitchFamily="34" charset="0"/>
              </a:rPr>
              <a:t>in PPD is key (and other actors such as IFIs, civil society) :</a:t>
            </a:r>
          </a:p>
          <a:p>
            <a:pPr marL="285750" indent="-285750">
              <a:spcAft>
                <a:spcPts val="0"/>
              </a:spcAft>
              <a:defRPr/>
            </a:pPr>
            <a:r>
              <a:rPr lang="en-US" sz="1800" i="0" kern="0" dirty="0">
                <a:solidFill>
                  <a:srgbClr val="002060"/>
                </a:solidFill>
                <a:cs typeface="Arial" panose="020B0604020202020204" pitchFamily="34" charset="0"/>
              </a:rPr>
              <a:t>To work in a complementary manner (joined up approach) including towards joint programming</a:t>
            </a:r>
          </a:p>
          <a:p>
            <a:pPr marL="285750" indent="-285750">
              <a:spcAft>
                <a:spcPts val="0"/>
              </a:spcAft>
              <a:defRPr/>
            </a:pPr>
            <a:r>
              <a:rPr lang="en-US" sz="1800" i="0" kern="0" dirty="0">
                <a:solidFill>
                  <a:srgbClr val="002060"/>
                </a:solidFill>
                <a:cs typeface="Arial" panose="020B0604020202020204" pitchFamily="34" charset="0"/>
              </a:rPr>
              <a:t>To ensure involvement of EU companies in the partner countries</a:t>
            </a:r>
            <a:endParaRPr lang="fr-BE" sz="1800" i="0" kern="0" dirty="0">
              <a:solidFill>
                <a:srgbClr val="002060"/>
              </a:solidFill>
              <a:cs typeface="Arial" panose="020B0604020202020204" pitchFamily="34" charset="0"/>
            </a:endParaRPr>
          </a:p>
          <a:p>
            <a:pPr marL="0" indent="0" algn="just">
              <a:buFont typeface="Arial" pitchFamily="34" charset="0"/>
              <a:buNone/>
              <a:defRPr/>
            </a:pPr>
            <a:r>
              <a:rPr lang="en-GB" sz="2000" i="0" kern="0" dirty="0">
                <a:solidFill>
                  <a:srgbClr val="002060"/>
                </a:solidFill>
                <a:latin typeface="+mj-lt"/>
                <a:cs typeface="Arial" panose="020B0604020202020204" pitchFamily="34" charset="0"/>
              </a:rPr>
              <a:t> </a:t>
            </a:r>
          </a:p>
        </p:txBody>
      </p:sp>
      <p:pic>
        <p:nvPicPr>
          <p:cNvPr id="7" name="Picture 14">
            <a:extLst>
              <a:ext uri="{FF2B5EF4-FFF2-40B4-BE49-F238E27FC236}">
                <a16:creationId xmlns:a16="http://schemas.microsoft.com/office/drawing/2014/main" id="{C17535DE-A154-4AF6-A148-49751756223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01124" y="482860"/>
            <a:ext cx="3017367" cy="2263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63635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SB4A Platform: Policy background </a:t>
            </a:r>
            <a:endParaRPr lang="en-GB" dirty="0"/>
          </a:p>
        </p:txBody>
      </p:sp>
      <p:sp>
        <p:nvSpPr>
          <p:cNvPr id="8" name="Where we act?">
            <a:extLst>
              <a:ext uri="{FF2B5EF4-FFF2-40B4-BE49-F238E27FC236}">
                <a16:creationId xmlns:a16="http://schemas.microsoft.com/office/drawing/2014/main" id="{B35DA70B-33FC-4640-B470-6B8D3C6524C3}"/>
              </a:ext>
            </a:extLst>
          </p:cNvPr>
          <p:cNvSpPr txBox="1">
            <a:spLocks noChangeArrowheads="1"/>
          </p:cNvSpPr>
          <p:nvPr/>
        </p:nvSpPr>
        <p:spPr bwMode="auto">
          <a:xfrm>
            <a:off x="359063" y="1882702"/>
            <a:ext cx="11127259" cy="4570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45718" tIns="45718" rIns="45718" bIns="45718">
            <a:spAutoFit/>
          </a:bodyPr>
          <a:lstStyle>
            <a:lvl1pPr marL="346075" indent="-346075">
              <a:spcBef>
                <a:spcPct val="20000"/>
              </a:spcBef>
              <a:buFont typeface="Arial" panose="020B0604020202020204" pitchFamily="34" charset="0"/>
              <a:defRPr sz="3200">
                <a:solidFill>
                  <a:srgbClr val="9E1F62"/>
                </a:solidFill>
                <a:latin typeface="Verdana" panose="020B0604030504040204" pitchFamily="34" charset="0"/>
                <a:ea typeface="Verdana" panose="020B0604030504040204" pitchFamily="34" charset="0"/>
                <a:cs typeface="Verdana" panose="020B0604030504040204" pitchFamily="34" charset="0"/>
              </a:defRPr>
            </a:lvl1pPr>
            <a:lvl2pPr marL="742950" indent="-285750">
              <a:spcBef>
                <a:spcPct val="20000"/>
              </a:spcBef>
              <a:buFont typeface="Arial" panose="020B0604020202020204" pitchFamily="34" charset="0"/>
              <a:buChar char="–"/>
              <a:defRPr sz="28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spcBef>
                <a:spcPct val="20000"/>
              </a:spcBef>
              <a:buFont typeface="Arial" panose="020B0604020202020204" pitchFamily="34" charset="0"/>
              <a:buChar char="•"/>
              <a:defRPr sz="24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spcBef>
                <a:spcPct val="20000"/>
              </a:spcBef>
              <a:buFont typeface="Arial" panose="020B0604020202020204" pitchFamily="34" charset="0"/>
              <a:buChar char="–"/>
              <a:defRPr sz="20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Verdana" panose="020B0604030504040204" pitchFamily="34" charset="0"/>
                <a:cs typeface="Verdana" panose="020B060403050404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Verdana" panose="020B0604030504040204" pitchFamily="34" charset="0"/>
                <a:cs typeface="Verdana" panose="020B060403050404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Verdana" panose="020B0604030504040204" pitchFamily="34" charset="0"/>
                <a:cs typeface="Verdana" panose="020B060403050404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Verdana" panose="020B0604030504040204" pitchFamily="34" charset="0"/>
                <a:ea typeface="Verdana" panose="020B0604030504040204" pitchFamily="34" charset="0"/>
                <a:cs typeface="Verdana" panose="020B0604030504040204" pitchFamily="34" charset="0"/>
              </a:defRPr>
            </a:lvl9pPr>
          </a:lstStyle>
          <a:p>
            <a:pPr marL="0" indent="0" algn="ctr" eaLnBrk="1" hangingPunct="1">
              <a:lnSpc>
                <a:spcPct val="150000"/>
              </a:lnSpc>
              <a:spcBef>
                <a:spcPct val="0"/>
              </a:spcBef>
              <a:spcAft>
                <a:spcPts val="1800"/>
              </a:spcAft>
              <a:defRPr/>
            </a:pPr>
            <a:r>
              <a:rPr lang="en-GB" altLang="pt-PT" sz="2400" b="1" dirty="0">
                <a:solidFill>
                  <a:schemeClr val="tx2"/>
                </a:solidFill>
                <a:latin typeface="+mj-lt"/>
                <a:cs typeface="Arial" panose="020B0604020202020204" pitchFamily="34" charset="0"/>
                <a:sym typeface="Arial" panose="020B0604020202020204" pitchFamily="34" charset="0"/>
              </a:rPr>
              <a:t>Towards a joined-up approach with EU Member States on Pillar 3</a:t>
            </a:r>
            <a:endParaRPr lang="en-GB" altLang="pt-PT" sz="2000" b="1" dirty="0">
              <a:solidFill>
                <a:schemeClr val="tx2"/>
              </a:solidFill>
              <a:latin typeface="+mj-lt"/>
              <a:cs typeface="Arial" panose="020B0604020202020204" pitchFamily="34" charset="0"/>
              <a:sym typeface="Arial" panose="020B0604020202020204" pitchFamily="34" charset="0"/>
            </a:endParaRPr>
          </a:p>
          <a:p>
            <a:pPr eaLnBrk="1" hangingPunct="1">
              <a:spcBef>
                <a:spcPct val="0"/>
              </a:spcBef>
              <a:spcAft>
                <a:spcPts val="1800"/>
              </a:spcAft>
              <a:buFont typeface="Arial" panose="020B0604020202020204" pitchFamily="34" charset="0"/>
              <a:buChar char="•"/>
              <a:defRPr/>
            </a:pPr>
            <a:r>
              <a:rPr lang="en-GB" altLang="pt-PT" sz="2000" kern="0" dirty="0">
                <a:solidFill>
                  <a:srgbClr val="002060"/>
                </a:solidFill>
                <a:latin typeface="+mn-lt"/>
                <a:ea typeface="+mn-ea"/>
                <a:cs typeface="Arial" panose="020B0604020202020204" pitchFamily="34" charset="0"/>
                <a:sym typeface="Arial" panose="020B0604020202020204" pitchFamily="34" charset="0"/>
              </a:rPr>
              <a:t>First experiences and ideas shared at expert group level in March 2019  (</a:t>
            </a:r>
            <a:r>
              <a:rPr lang="en-GB" sz="2000" kern="0" dirty="0">
                <a:solidFill>
                  <a:srgbClr val="002060"/>
                </a:solidFill>
                <a:latin typeface="+mn-lt"/>
                <a:ea typeface="+mn-ea"/>
                <a:cs typeface="Arial" panose="020B0604020202020204" pitchFamily="34" charset="0"/>
              </a:rPr>
              <a:t>EFSD Strategic Board mandate)</a:t>
            </a:r>
            <a:endParaRPr lang="en-GB" altLang="pt-PT" sz="2000" kern="0" dirty="0">
              <a:solidFill>
                <a:srgbClr val="002060"/>
              </a:solidFill>
              <a:latin typeface="+mn-lt"/>
              <a:ea typeface="+mn-ea"/>
              <a:cs typeface="Arial" panose="020B0604020202020204" pitchFamily="34" charset="0"/>
              <a:sym typeface="Arial" panose="020B0604020202020204" pitchFamily="34" charset="0"/>
            </a:endParaRPr>
          </a:p>
          <a:p>
            <a:pPr eaLnBrk="1" hangingPunct="1">
              <a:spcBef>
                <a:spcPct val="0"/>
              </a:spcBef>
              <a:spcAft>
                <a:spcPts val="1800"/>
              </a:spcAft>
              <a:buFont typeface="Arial" panose="020B0604020202020204" pitchFamily="34" charset="0"/>
              <a:buChar char="•"/>
              <a:defRPr/>
            </a:pPr>
            <a:r>
              <a:rPr lang="en-GB" altLang="pt-PT" sz="2000" kern="0" dirty="0">
                <a:solidFill>
                  <a:srgbClr val="002060"/>
                </a:solidFill>
                <a:latin typeface="+mn-lt"/>
                <a:ea typeface="+mn-ea"/>
                <a:cs typeface="Arial" panose="020B0604020202020204" pitchFamily="34" charset="0"/>
                <a:sym typeface="Arial" panose="020B0604020202020204" pitchFamily="34" charset="0"/>
              </a:rPr>
              <a:t>Deepening coordination on investment climate on the 3 building blocks of Pillar 3, building on existing local donor coordination mechanisms and on EIP outreach events:</a:t>
            </a:r>
          </a:p>
          <a:p>
            <a:pPr lvl="1" eaLnBrk="1" hangingPunct="1">
              <a:spcBef>
                <a:spcPct val="0"/>
              </a:spcBef>
              <a:spcAft>
                <a:spcPts val="1800"/>
              </a:spcAft>
              <a:buFont typeface="Courier New" panose="02070309020205020404" pitchFamily="49" charset="0"/>
              <a:buChar char="o"/>
              <a:defRPr/>
            </a:pPr>
            <a:r>
              <a:rPr lang="en-GB" altLang="pt-PT" sz="2000" kern="0" dirty="0">
                <a:solidFill>
                  <a:srgbClr val="002060"/>
                </a:solidFill>
                <a:latin typeface="+mn-lt"/>
                <a:ea typeface="+mn-ea"/>
                <a:cs typeface="Arial" panose="020B0604020202020204" pitchFamily="34" charset="0"/>
                <a:sym typeface="Arial" panose="020B0604020202020204" pitchFamily="34" charset="0"/>
              </a:rPr>
              <a:t>Sharing investment climate analysis</a:t>
            </a:r>
          </a:p>
          <a:p>
            <a:pPr lvl="1" eaLnBrk="1" hangingPunct="1">
              <a:spcBef>
                <a:spcPct val="0"/>
              </a:spcBef>
              <a:spcAft>
                <a:spcPts val="1800"/>
              </a:spcAft>
              <a:buFont typeface="Courier New" panose="02070309020205020404" pitchFamily="49" charset="0"/>
              <a:buChar char="o"/>
              <a:defRPr/>
            </a:pPr>
            <a:r>
              <a:rPr lang="en-GB" altLang="pt-PT" sz="2000" kern="0" dirty="0">
                <a:solidFill>
                  <a:srgbClr val="002060"/>
                </a:solidFill>
                <a:latin typeface="+mn-lt"/>
                <a:ea typeface="+mn-ea"/>
                <a:cs typeface="Arial" panose="020B0604020202020204" pitchFamily="34" charset="0"/>
                <a:sym typeface="Arial" panose="020B0604020202020204" pitchFamily="34" charset="0"/>
              </a:rPr>
              <a:t>Key MS role in public-private structured dialogue mechanisms, mobilisation of EU companies through trade and investment promotion efforts </a:t>
            </a:r>
          </a:p>
          <a:p>
            <a:pPr lvl="1" eaLnBrk="1" hangingPunct="1">
              <a:spcBef>
                <a:spcPct val="0"/>
              </a:spcBef>
              <a:spcAft>
                <a:spcPts val="1800"/>
              </a:spcAft>
              <a:buFont typeface="Courier New" panose="02070309020205020404" pitchFamily="49" charset="0"/>
              <a:buChar char="o"/>
              <a:defRPr/>
            </a:pPr>
            <a:r>
              <a:rPr lang="en-GB" altLang="pt-PT" sz="2000" kern="0" dirty="0">
                <a:solidFill>
                  <a:srgbClr val="002060"/>
                </a:solidFill>
                <a:latin typeface="+mn-lt"/>
                <a:ea typeface="+mn-ea"/>
                <a:cs typeface="Arial" panose="020B0604020202020204" pitchFamily="34" charset="0"/>
                <a:sym typeface="Arial" panose="020B0604020202020204" pitchFamily="34" charset="0"/>
              </a:rPr>
              <a:t>Coordinated EU+MS support to investment climate improvements (including political dialogue and joint programming)</a:t>
            </a:r>
          </a:p>
        </p:txBody>
      </p:sp>
    </p:spTree>
    <p:extLst>
      <p:ext uri="{BB962C8B-B14F-4D97-AF65-F5344CB8AC3E}">
        <p14:creationId xmlns:p14="http://schemas.microsoft.com/office/powerpoint/2010/main" val="33467840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SB4A Platform: Policy background </a:t>
            </a:r>
            <a:endParaRPr lang="en-GB" dirty="0"/>
          </a:p>
        </p:txBody>
      </p:sp>
      <p:pic>
        <p:nvPicPr>
          <p:cNvPr id="4" name="Picture 3">
            <a:hlinkClick r:id="rId3"/>
            <a:extLst>
              <a:ext uri="{FF2B5EF4-FFF2-40B4-BE49-F238E27FC236}">
                <a16:creationId xmlns:a16="http://schemas.microsoft.com/office/drawing/2014/main" id="{673EDD27-AC4D-4000-996E-E943C5CDB3C9}"/>
              </a:ext>
            </a:extLst>
          </p:cNvPr>
          <p:cNvPicPr>
            <a:picLocks noChangeAspect="1"/>
          </p:cNvPicPr>
          <p:nvPr/>
        </p:nvPicPr>
        <p:blipFill rotWithShape="1">
          <a:blip r:embed="rId4"/>
          <a:srcRect l="58313" t="18425" r="8733" b="17399"/>
          <a:stretch/>
        </p:blipFill>
        <p:spPr>
          <a:xfrm>
            <a:off x="2744671" y="2262188"/>
            <a:ext cx="6702657" cy="3671199"/>
          </a:xfrm>
          <a:prstGeom prst="rect">
            <a:avLst/>
          </a:prstGeom>
        </p:spPr>
      </p:pic>
      <p:sp>
        <p:nvSpPr>
          <p:cNvPr id="2" name="Rectangle 1">
            <a:extLst>
              <a:ext uri="{FF2B5EF4-FFF2-40B4-BE49-F238E27FC236}">
                <a16:creationId xmlns:a16="http://schemas.microsoft.com/office/drawing/2014/main" id="{24088B78-39E2-47A7-B956-69E6440AA0B3}"/>
              </a:ext>
            </a:extLst>
          </p:cNvPr>
          <p:cNvSpPr/>
          <p:nvPr/>
        </p:nvSpPr>
        <p:spPr>
          <a:xfrm>
            <a:off x="3036765" y="1642536"/>
            <a:ext cx="6118470" cy="369332"/>
          </a:xfrm>
          <a:prstGeom prst="rect">
            <a:avLst/>
          </a:prstGeom>
        </p:spPr>
        <p:txBody>
          <a:bodyPr wrap="none">
            <a:spAutoFit/>
          </a:bodyPr>
          <a:lstStyle/>
          <a:p>
            <a:r>
              <a:rPr lang="en-GB" altLang="pt-PT" b="1" dirty="0">
                <a:solidFill>
                  <a:schemeClr val="tx2"/>
                </a:solidFill>
                <a:cs typeface="Arial" panose="020B0604020202020204" pitchFamily="34" charset="0"/>
                <a:sym typeface="Arial" panose="020B0604020202020204" pitchFamily="34" charset="0"/>
              </a:rPr>
              <a:t>Launch of the SB4A network (Oct 11</a:t>
            </a:r>
            <a:r>
              <a:rPr lang="en-GB" altLang="pt-PT" b="1" baseline="30000" dirty="0">
                <a:solidFill>
                  <a:schemeClr val="tx2"/>
                </a:solidFill>
                <a:cs typeface="Arial" panose="020B0604020202020204" pitchFamily="34" charset="0"/>
                <a:sym typeface="Arial" panose="020B0604020202020204" pitchFamily="34" charset="0"/>
              </a:rPr>
              <a:t>th</a:t>
            </a:r>
            <a:r>
              <a:rPr lang="en-GB" altLang="pt-PT" b="1" dirty="0">
                <a:solidFill>
                  <a:schemeClr val="tx2"/>
                </a:solidFill>
                <a:cs typeface="Arial" panose="020B0604020202020204" pitchFamily="34" charset="0"/>
                <a:sym typeface="Arial" panose="020B0604020202020204" pitchFamily="34" charset="0"/>
              </a:rPr>
              <a:t> 2019, Brussels) </a:t>
            </a:r>
            <a:endParaRPr lang="en-GB" dirty="0"/>
          </a:p>
        </p:txBody>
      </p:sp>
    </p:spTree>
    <p:extLst>
      <p:ext uri="{BB962C8B-B14F-4D97-AF65-F5344CB8AC3E}">
        <p14:creationId xmlns:p14="http://schemas.microsoft.com/office/powerpoint/2010/main" val="27583297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SB4A Platform: SB4A Survey </a:t>
            </a:r>
            <a:endParaRPr lang="en-GB" dirty="0"/>
          </a:p>
        </p:txBody>
      </p:sp>
      <p:sp>
        <p:nvSpPr>
          <p:cNvPr id="5" name="Rectangle 4">
            <a:extLst>
              <a:ext uri="{FF2B5EF4-FFF2-40B4-BE49-F238E27FC236}">
                <a16:creationId xmlns:a16="http://schemas.microsoft.com/office/drawing/2014/main" id="{3C70945F-FCA6-444A-B129-EDF922C4A480}"/>
              </a:ext>
            </a:extLst>
          </p:cNvPr>
          <p:cNvSpPr/>
          <p:nvPr/>
        </p:nvSpPr>
        <p:spPr>
          <a:xfrm>
            <a:off x="825692" y="1863596"/>
            <a:ext cx="10102467" cy="440120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2000" b="1" kern="0" dirty="0">
                <a:solidFill>
                  <a:srgbClr val="002060"/>
                </a:solidFill>
                <a:cs typeface="Arial" panose="020B0604020202020204" pitchFamily="34" charset="0"/>
              </a:rPr>
              <a:t>Main objective</a:t>
            </a:r>
            <a:r>
              <a:rPr lang="en-US" sz="2000" kern="0" dirty="0">
                <a:solidFill>
                  <a:srgbClr val="002060"/>
                </a:solidFill>
                <a:cs typeface="Arial" panose="020B0604020202020204" pitchFamily="34" charset="0"/>
              </a:rPr>
              <a:t>: better understand, at a country level, what are the PPD processes in place, their efficiency and inclusivity, and the involvement of each EU Delegation to facilitate PPD </a:t>
            </a:r>
          </a:p>
          <a:p>
            <a:pPr algn="just"/>
            <a:endParaRPr lang="en-US" sz="2000" kern="0" dirty="0">
              <a:solidFill>
                <a:srgbClr val="002060"/>
              </a:solidFill>
              <a:cs typeface="Arial" panose="020B0604020202020204" pitchFamily="34" charset="0"/>
            </a:endParaRPr>
          </a:p>
          <a:p>
            <a:pPr algn="just"/>
            <a:r>
              <a:rPr lang="en-US" sz="2000" b="1" kern="0" dirty="0">
                <a:solidFill>
                  <a:srgbClr val="002060"/>
                </a:solidFill>
                <a:cs typeface="Arial" panose="020B0604020202020204" pitchFamily="34" charset="0"/>
              </a:rPr>
              <a:t>Specific objectives </a:t>
            </a:r>
            <a:r>
              <a:rPr lang="en-US" sz="2000" kern="0" dirty="0">
                <a:solidFill>
                  <a:srgbClr val="002060"/>
                </a:solidFill>
                <a:cs typeface="Arial" panose="020B0604020202020204" pitchFamily="34" charset="0"/>
              </a:rPr>
              <a:t>of the SB4A Survey 2020 were to: </a:t>
            </a:r>
          </a:p>
          <a:p>
            <a:pPr algn="just"/>
            <a:endParaRPr lang="en-US" sz="2000" kern="0" dirty="0">
              <a:solidFill>
                <a:srgbClr val="002060"/>
              </a:solidFill>
              <a:cs typeface="Arial" panose="020B0604020202020204" pitchFamily="34" charset="0"/>
            </a:endParaRPr>
          </a:p>
          <a:p>
            <a:pPr marL="514350" indent="-514350" algn="just">
              <a:buAutoNum type="arabicParenR"/>
            </a:pPr>
            <a:r>
              <a:rPr lang="en-US" sz="2000" kern="0" dirty="0">
                <a:solidFill>
                  <a:srgbClr val="002060"/>
                </a:solidFill>
                <a:cs typeface="Arial" panose="020B0604020202020204" pitchFamily="34" charset="0"/>
              </a:rPr>
              <a:t>Map out the structured dialogue initiatives in Africa, </a:t>
            </a:r>
          </a:p>
          <a:p>
            <a:pPr marL="514350" indent="-514350" algn="just">
              <a:buAutoNum type="arabicParenR"/>
            </a:pPr>
            <a:r>
              <a:rPr lang="en-US" sz="2000" kern="0" dirty="0">
                <a:solidFill>
                  <a:srgbClr val="002060"/>
                </a:solidFill>
                <a:cs typeface="Arial" panose="020B0604020202020204" pitchFamily="34" charset="0"/>
              </a:rPr>
              <a:t>Understand how the EU Delegations support them</a:t>
            </a:r>
          </a:p>
          <a:p>
            <a:pPr marL="514350" indent="-514350" algn="just">
              <a:buAutoNum type="arabicParenR"/>
            </a:pPr>
            <a:r>
              <a:rPr lang="en-US" sz="2000" kern="0" dirty="0">
                <a:solidFill>
                  <a:srgbClr val="002060"/>
                </a:solidFill>
                <a:cs typeface="Arial" panose="020B0604020202020204" pitchFamily="34" charset="0"/>
              </a:rPr>
              <a:t>Assess what knowledge and technical assistance EUDs need the most to further support PPD</a:t>
            </a:r>
          </a:p>
          <a:p>
            <a:pPr marL="514350" indent="-514350" algn="just">
              <a:buAutoNum type="arabicParenR"/>
            </a:pPr>
            <a:r>
              <a:rPr lang="en-US" sz="2000" kern="0" dirty="0">
                <a:solidFill>
                  <a:srgbClr val="002060"/>
                </a:solidFill>
                <a:cs typeface="Arial" panose="020B0604020202020204" pitchFamily="34" charset="0"/>
              </a:rPr>
              <a:t>Track progress in PPDs under the SB4A process, where the EU DEL is facilitator</a:t>
            </a:r>
          </a:p>
          <a:p>
            <a:pPr marL="514350" indent="-514350" algn="just">
              <a:buAutoNum type="arabicParenR"/>
            </a:pPr>
            <a:r>
              <a:rPr lang="en-US" sz="2000" kern="0" dirty="0">
                <a:solidFill>
                  <a:srgbClr val="002060"/>
                </a:solidFill>
                <a:cs typeface="Arial" panose="020B0604020202020204" pitchFamily="34" charset="0"/>
              </a:rPr>
              <a:t>Identify the impact of the COVID-19 crisis on PPD</a:t>
            </a:r>
          </a:p>
          <a:p>
            <a:pPr algn="just"/>
            <a:endParaRPr lang="en-US" sz="2000" dirty="0">
              <a:solidFill>
                <a:schemeClr val="accent1">
                  <a:lumMod val="50000"/>
                </a:schemeClr>
              </a:solidFill>
              <a:latin typeface="+mj-lt"/>
              <a:cs typeface="Times" panose="02020603050405020304" pitchFamily="18" charset="0"/>
            </a:endParaRPr>
          </a:p>
          <a:p>
            <a:pPr algn="just"/>
            <a:endParaRPr lang="en-US" sz="2000" i="1" dirty="0">
              <a:solidFill>
                <a:srgbClr val="9C2664"/>
              </a:solidFill>
            </a:endParaRPr>
          </a:p>
        </p:txBody>
      </p:sp>
    </p:spTree>
    <p:extLst>
      <p:ext uri="{BB962C8B-B14F-4D97-AF65-F5344CB8AC3E}">
        <p14:creationId xmlns:p14="http://schemas.microsoft.com/office/powerpoint/2010/main" val="39925288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SB4A Platform: SB4A Survey - </a:t>
            </a:r>
            <a:r>
              <a:rPr lang="fr-FR" dirty="0" err="1"/>
              <a:t>progress</a:t>
            </a:r>
            <a:r>
              <a:rPr lang="fr-FR" dirty="0"/>
              <a:t> </a:t>
            </a:r>
            <a:endParaRPr lang="en-GB" dirty="0"/>
          </a:p>
        </p:txBody>
      </p:sp>
      <p:graphicFrame>
        <p:nvGraphicFramePr>
          <p:cNvPr id="4" name="Table 3">
            <a:extLst>
              <a:ext uri="{FF2B5EF4-FFF2-40B4-BE49-F238E27FC236}">
                <a16:creationId xmlns:a16="http://schemas.microsoft.com/office/drawing/2014/main" id="{E5E584B1-4AA0-4939-89AF-83B62493D64C}"/>
              </a:ext>
            </a:extLst>
          </p:cNvPr>
          <p:cNvGraphicFramePr>
            <a:graphicFrameLocks noGrp="1"/>
          </p:cNvGraphicFramePr>
          <p:nvPr>
            <p:extLst>
              <p:ext uri="{D42A27DB-BD31-4B8C-83A1-F6EECF244321}">
                <p14:modId xmlns:p14="http://schemas.microsoft.com/office/powerpoint/2010/main" val="1472565804"/>
              </p:ext>
            </p:extLst>
          </p:nvPr>
        </p:nvGraphicFramePr>
        <p:xfrm>
          <a:off x="838200" y="1398567"/>
          <a:ext cx="10515600" cy="4574706"/>
        </p:xfrm>
        <a:graphic>
          <a:graphicData uri="http://schemas.openxmlformats.org/drawingml/2006/table">
            <a:tbl>
              <a:tblPr firstRow="1" firstCol="1" bandRow="1">
                <a:tableStyleId>{22838BEF-8BB2-4498-84A7-C5851F593DF1}</a:tableStyleId>
              </a:tblPr>
              <a:tblGrid>
                <a:gridCol w="8389107">
                  <a:extLst>
                    <a:ext uri="{9D8B030D-6E8A-4147-A177-3AD203B41FA5}">
                      <a16:colId xmlns:a16="http://schemas.microsoft.com/office/drawing/2014/main" val="3739437343"/>
                    </a:ext>
                  </a:extLst>
                </a:gridCol>
                <a:gridCol w="1118916">
                  <a:extLst>
                    <a:ext uri="{9D8B030D-6E8A-4147-A177-3AD203B41FA5}">
                      <a16:colId xmlns:a16="http://schemas.microsoft.com/office/drawing/2014/main" val="3576523725"/>
                    </a:ext>
                  </a:extLst>
                </a:gridCol>
                <a:gridCol w="1007577">
                  <a:extLst>
                    <a:ext uri="{9D8B030D-6E8A-4147-A177-3AD203B41FA5}">
                      <a16:colId xmlns:a16="http://schemas.microsoft.com/office/drawing/2014/main" val="417737399"/>
                    </a:ext>
                  </a:extLst>
                </a:gridCol>
              </a:tblGrid>
              <a:tr h="336346">
                <a:tc>
                  <a:txBody>
                    <a:bodyPr/>
                    <a:lstStyle/>
                    <a:p>
                      <a:pPr>
                        <a:spcAft>
                          <a:spcPts val="0"/>
                        </a:spcAft>
                      </a:pPr>
                      <a:r>
                        <a:rPr lang="en-GB" sz="2000" baseline="0" dirty="0">
                          <a:effectLst/>
                        </a:rPr>
                        <a:t>Question </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a:effectLst/>
                        </a:rPr>
                        <a:t>2019 </a:t>
                      </a:r>
                      <a:endParaRPr lang="en-GB" sz="2000" baseline="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a:effectLst/>
                        </a:rPr>
                        <a:t>2020</a:t>
                      </a:r>
                      <a:endParaRPr lang="en-GB" sz="2000" baseline="0">
                        <a:effectLst/>
                        <a:latin typeface="Calibri" panose="020F0502020204030204" pitchFamily="34" charset="0"/>
                        <a:ea typeface="Calibri" panose="020F0502020204030204" pitchFamily="34" charset="0"/>
                      </a:endParaRPr>
                    </a:p>
                  </a:txBody>
                  <a:tcPr marL="64123" marR="64123" marT="0" marB="0"/>
                </a:tc>
                <a:extLst>
                  <a:ext uri="{0D108BD9-81ED-4DB2-BD59-A6C34878D82A}">
                    <a16:rowId xmlns:a16="http://schemas.microsoft.com/office/drawing/2014/main" val="2889667315"/>
                  </a:ext>
                </a:extLst>
              </a:tr>
              <a:tr h="481912">
                <a:tc>
                  <a:txBody>
                    <a:bodyPr/>
                    <a:lstStyle/>
                    <a:p>
                      <a:pPr>
                        <a:spcAft>
                          <a:spcPts val="0"/>
                        </a:spcAft>
                      </a:pPr>
                      <a:r>
                        <a:rPr lang="en-GB" sz="2000" baseline="0" dirty="0">
                          <a:effectLst/>
                        </a:rPr>
                        <a:t>Is there an EBO in your country? </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a:effectLst/>
                        </a:rPr>
                        <a:t>19</a:t>
                      </a:r>
                      <a:endParaRPr lang="en-GB" sz="2000" baseline="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dirty="0">
                          <a:effectLst/>
                        </a:rPr>
                        <a:t>21</a:t>
                      </a:r>
                      <a:endParaRPr lang="en-GB" sz="2000" baseline="0" dirty="0">
                        <a:effectLst/>
                        <a:latin typeface="Calibri" panose="020F0502020204030204" pitchFamily="34" charset="0"/>
                        <a:ea typeface="Calibri" panose="020F0502020204030204" pitchFamily="34" charset="0"/>
                      </a:endParaRPr>
                    </a:p>
                  </a:txBody>
                  <a:tcPr marL="64123" marR="64123" marT="0" marB="0">
                    <a:solidFill>
                      <a:schemeClr val="accent3"/>
                    </a:solidFill>
                  </a:tcPr>
                </a:tc>
                <a:extLst>
                  <a:ext uri="{0D108BD9-81ED-4DB2-BD59-A6C34878D82A}">
                    <a16:rowId xmlns:a16="http://schemas.microsoft.com/office/drawing/2014/main" val="4060503516"/>
                  </a:ext>
                </a:extLst>
              </a:tr>
              <a:tr h="587009">
                <a:tc>
                  <a:txBody>
                    <a:bodyPr/>
                    <a:lstStyle/>
                    <a:p>
                      <a:pPr>
                        <a:spcAft>
                          <a:spcPts val="0"/>
                        </a:spcAft>
                      </a:pPr>
                      <a:r>
                        <a:rPr lang="en-GB" sz="2000" baseline="0">
                          <a:effectLst/>
                        </a:rPr>
                        <a:t>Are there Member States private sector organizations in your country?</a:t>
                      </a:r>
                      <a:endParaRPr lang="en-GB" sz="2000" baseline="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a:effectLst/>
                        </a:rPr>
                        <a:t>29</a:t>
                      </a:r>
                      <a:endParaRPr lang="en-GB" sz="2000" baseline="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dirty="0">
                          <a:effectLst/>
                        </a:rPr>
                        <a:t>32</a:t>
                      </a:r>
                      <a:endParaRPr lang="en-GB" sz="2000" baseline="0" dirty="0">
                        <a:effectLst/>
                        <a:latin typeface="Calibri" panose="020F0502020204030204" pitchFamily="34" charset="0"/>
                        <a:ea typeface="Calibri" panose="020F0502020204030204" pitchFamily="34" charset="0"/>
                      </a:endParaRPr>
                    </a:p>
                  </a:txBody>
                  <a:tcPr marL="64123" marR="64123" marT="0" marB="0">
                    <a:solidFill>
                      <a:schemeClr val="accent3"/>
                    </a:solidFill>
                  </a:tcPr>
                </a:tc>
                <a:extLst>
                  <a:ext uri="{0D108BD9-81ED-4DB2-BD59-A6C34878D82A}">
                    <a16:rowId xmlns:a16="http://schemas.microsoft.com/office/drawing/2014/main" val="790768879"/>
                  </a:ext>
                </a:extLst>
              </a:tr>
              <a:tr h="481912">
                <a:tc>
                  <a:txBody>
                    <a:bodyPr/>
                    <a:lstStyle/>
                    <a:p>
                      <a:pPr>
                        <a:spcAft>
                          <a:spcPts val="0"/>
                        </a:spcAft>
                      </a:pPr>
                      <a:r>
                        <a:rPr lang="en-GB" sz="2000" baseline="0" dirty="0">
                          <a:effectLst/>
                        </a:rPr>
                        <a:t>Is there an established PPD in your country</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a:effectLst/>
                        </a:rPr>
                        <a:t>38</a:t>
                      </a:r>
                      <a:endParaRPr lang="en-GB" sz="2000" baseline="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dirty="0">
                          <a:effectLst/>
                        </a:rPr>
                        <a:t>40</a:t>
                      </a:r>
                      <a:endParaRPr lang="en-GB" sz="2000" baseline="0" dirty="0">
                        <a:effectLst/>
                        <a:latin typeface="Calibri" panose="020F0502020204030204" pitchFamily="34" charset="0"/>
                        <a:ea typeface="Calibri" panose="020F0502020204030204" pitchFamily="34" charset="0"/>
                      </a:endParaRPr>
                    </a:p>
                  </a:txBody>
                  <a:tcPr marL="64123" marR="64123" marT="0" marB="0">
                    <a:solidFill>
                      <a:schemeClr val="accent3"/>
                    </a:solidFill>
                  </a:tcPr>
                </a:tc>
                <a:extLst>
                  <a:ext uri="{0D108BD9-81ED-4DB2-BD59-A6C34878D82A}">
                    <a16:rowId xmlns:a16="http://schemas.microsoft.com/office/drawing/2014/main" val="2524844023"/>
                  </a:ext>
                </a:extLst>
              </a:tr>
              <a:tr h="481912">
                <a:tc>
                  <a:txBody>
                    <a:bodyPr/>
                    <a:lstStyle/>
                    <a:p>
                      <a:pPr>
                        <a:spcAft>
                          <a:spcPts val="0"/>
                        </a:spcAft>
                      </a:pPr>
                      <a:r>
                        <a:rPr lang="en-GB" sz="2000" baseline="0" dirty="0">
                          <a:effectLst/>
                        </a:rPr>
                        <a:t>Is your EUD involved in facilitating PPD? </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a:effectLst/>
                        </a:rPr>
                        <a:t>31</a:t>
                      </a:r>
                      <a:endParaRPr lang="en-GB" sz="2000" baseline="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dirty="0">
                          <a:effectLst/>
                        </a:rPr>
                        <a:t>37</a:t>
                      </a:r>
                      <a:endParaRPr lang="en-GB" sz="2000" baseline="0" dirty="0">
                        <a:effectLst/>
                        <a:latin typeface="Calibri" panose="020F0502020204030204" pitchFamily="34" charset="0"/>
                        <a:ea typeface="Calibri" panose="020F0502020204030204" pitchFamily="34" charset="0"/>
                      </a:endParaRPr>
                    </a:p>
                  </a:txBody>
                  <a:tcPr marL="64123" marR="64123" marT="0" marB="0">
                    <a:solidFill>
                      <a:schemeClr val="accent3"/>
                    </a:solidFill>
                  </a:tcPr>
                </a:tc>
                <a:extLst>
                  <a:ext uri="{0D108BD9-81ED-4DB2-BD59-A6C34878D82A}">
                    <a16:rowId xmlns:a16="http://schemas.microsoft.com/office/drawing/2014/main" val="560779487"/>
                  </a:ext>
                </a:extLst>
              </a:tr>
              <a:tr h="587009">
                <a:tc>
                  <a:txBody>
                    <a:bodyPr/>
                    <a:lstStyle/>
                    <a:p>
                      <a:pPr>
                        <a:spcAft>
                          <a:spcPts val="0"/>
                        </a:spcAft>
                      </a:pPr>
                      <a:r>
                        <a:rPr lang="en-GB" sz="2000" baseline="0" dirty="0">
                          <a:effectLst/>
                        </a:rPr>
                        <a:t>Does your EUD organize outreach activities / networking events to engage with the local and EU private sector? </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a:effectLst/>
                        </a:rPr>
                        <a:t>34</a:t>
                      </a:r>
                      <a:endParaRPr lang="en-GB" sz="2000" baseline="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dirty="0">
                          <a:effectLst/>
                        </a:rPr>
                        <a:t>34 </a:t>
                      </a:r>
                      <a:endParaRPr lang="en-GB" sz="2000" baseline="0" dirty="0">
                        <a:effectLst/>
                        <a:latin typeface="Calibri" panose="020F0502020204030204" pitchFamily="34" charset="0"/>
                        <a:ea typeface="Calibri" panose="020F0502020204030204" pitchFamily="34" charset="0"/>
                      </a:endParaRPr>
                    </a:p>
                  </a:txBody>
                  <a:tcPr marL="64123" marR="64123" marT="0" marB="0">
                    <a:solidFill>
                      <a:srgbClr val="FFC000"/>
                    </a:solidFill>
                  </a:tcPr>
                </a:tc>
                <a:extLst>
                  <a:ext uri="{0D108BD9-81ED-4DB2-BD59-A6C34878D82A}">
                    <a16:rowId xmlns:a16="http://schemas.microsoft.com/office/drawing/2014/main" val="177172121"/>
                  </a:ext>
                </a:extLst>
              </a:tr>
              <a:tr h="5870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kern="1200" baseline="0" dirty="0">
                          <a:solidFill>
                            <a:schemeClr val="dk1"/>
                          </a:solidFill>
                          <a:effectLst/>
                          <a:latin typeface="+mn-lt"/>
                          <a:ea typeface="+mn-ea"/>
                          <a:cs typeface="+mn-cs"/>
                        </a:rPr>
                        <a:t>Do you have regular/bilateral contacts with the local, EU PS and financial sector?</a:t>
                      </a:r>
                    </a:p>
                  </a:txBody>
                  <a:tcPr marL="64123" marR="64123" marT="0" marB="0"/>
                </a:tc>
                <a:tc>
                  <a:txBody>
                    <a:bodyPr/>
                    <a:lstStyle/>
                    <a:p>
                      <a:pPr>
                        <a:spcAft>
                          <a:spcPts val="0"/>
                        </a:spcAft>
                      </a:pPr>
                      <a:r>
                        <a:rPr lang="fr-FR" sz="2000" baseline="0" dirty="0">
                          <a:effectLst/>
                          <a:latin typeface="Calibri" panose="020F0502020204030204" pitchFamily="34" charset="0"/>
                          <a:ea typeface="Calibri" panose="020F0502020204030204" pitchFamily="34" charset="0"/>
                        </a:rPr>
                        <a:t>40</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fr-FR" sz="2000" baseline="0" dirty="0">
                          <a:effectLst/>
                          <a:latin typeface="Calibri" panose="020F0502020204030204" pitchFamily="34" charset="0"/>
                          <a:ea typeface="Calibri" panose="020F0502020204030204" pitchFamily="34" charset="0"/>
                        </a:rPr>
                        <a:t>36</a:t>
                      </a:r>
                      <a:endParaRPr lang="en-GB" sz="2000" baseline="0" dirty="0">
                        <a:effectLst/>
                        <a:latin typeface="Calibri" panose="020F0502020204030204" pitchFamily="34" charset="0"/>
                        <a:ea typeface="Calibri" panose="020F0502020204030204" pitchFamily="34" charset="0"/>
                      </a:endParaRPr>
                    </a:p>
                  </a:txBody>
                  <a:tcPr marL="64123" marR="64123" marT="0" marB="0">
                    <a:solidFill>
                      <a:srgbClr val="FF0000"/>
                    </a:solidFill>
                  </a:tcPr>
                </a:tc>
                <a:extLst>
                  <a:ext uri="{0D108BD9-81ED-4DB2-BD59-A6C34878D82A}">
                    <a16:rowId xmlns:a16="http://schemas.microsoft.com/office/drawing/2014/main" val="1263179127"/>
                  </a:ext>
                </a:extLst>
              </a:tr>
              <a:tr h="481912">
                <a:tc>
                  <a:txBody>
                    <a:bodyPr/>
                    <a:lstStyle/>
                    <a:p>
                      <a:pPr>
                        <a:spcAft>
                          <a:spcPts val="0"/>
                        </a:spcAft>
                      </a:pPr>
                      <a:r>
                        <a:rPr lang="en-GB" sz="2000" baseline="0" dirty="0">
                          <a:effectLst/>
                        </a:rPr>
                        <a:t>Level of PPD effectiveness in terms of improving the IC</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dirty="0">
                          <a:effectLst/>
                        </a:rPr>
                        <a:t>3.9</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marL="0" algn="l" defTabSz="914400" rtl="0" eaLnBrk="1" latinLnBrk="0" hangingPunct="1">
                        <a:spcAft>
                          <a:spcPts val="0"/>
                        </a:spcAft>
                      </a:pPr>
                      <a:r>
                        <a:rPr lang="en-GB" sz="2000" kern="1200" baseline="0" dirty="0">
                          <a:solidFill>
                            <a:schemeClr val="dk1"/>
                          </a:solidFill>
                          <a:effectLst/>
                          <a:latin typeface="+mn-lt"/>
                          <a:ea typeface="+mn-ea"/>
                          <a:cs typeface="+mn-cs"/>
                        </a:rPr>
                        <a:t>4.3</a:t>
                      </a:r>
                    </a:p>
                  </a:txBody>
                  <a:tcPr marL="64123" marR="64123" marT="0" marB="0">
                    <a:solidFill>
                      <a:schemeClr val="accent3"/>
                    </a:solidFill>
                  </a:tcPr>
                </a:tc>
                <a:extLst>
                  <a:ext uri="{0D108BD9-81ED-4DB2-BD59-A6C34878D82A}">
                    <a16:rowId xmlns:a16="http://schemas.microsoft.com/office/drawing/2014/main" val="2632412015"/>
                  </a:ext>
                </a:extLst>
              </a:tr>
              <a:tr h="481912">
                <a:tc>
                  <a:txBody>
                    <a:bodyPr/>
                    <a:lstStyle/>
                    <a:p>
                      <a:pPr>
                        <a:spcAft>
                          <a:spcPts val="0"/>
                        </a:spcAft>
                      </a:pPr>
                      <a:r>
                        <a:rPr lang="en-GB" sz="2000" baseline="0" dirty="0">
                          <a:effectLst/>
                        </a:rPr>
                        <a:t>Global inclusivity score </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dirty="0">
                          <a:effectLst/>
                        </a:rPr>
                        <a:t>3.88</a:t>
                      </a:r>
                      <a:endParaRPr lang="en-GB" sz="2000" baseline="0" dirty="0">
                        <a:effectLst/>
                        <a:latin typeface="Calibri" panose="020F0502020204030204" pitchFamily="34" charset="0"/>
                        <a:ea typeface="Calibri" panose="020F0502020204030204" pitchFamily="34" charset="0"/>
                      </a:endParaRPr>
                    </a:p>
                  </a:txBody>
                  <a:tcPr marL="64123" marR="64123" marT="0" marB="0"/>
                </a:tc>
                <a:tc>
                  <a:txBody>
                    <a:bodyPr/>
                    <a:lstStyle/>
                    <a:p>
                      <a:pPr>
                        <a:spcAft>
                          <a:spcPts val="0"/>
                        </a:spcAft>
                      </a:pPr>
                      <a:r>
                        <a:rPr lang="en-GB" sz="2000" baseline="0" dirty="0">
                          <a:effectLst/>
                        </a:rPr>
                        <a:t>4.57</a:t>
                      </a:r>
                      <a:endParaRPr lang="en-GB" sz="2000" baseline="0" dirty="0">
                        <a:effectLst/>
                        <a:latin typeface="Calibri" panose="020F0502020204030204" pitchFamily="34" charset="0"/>
                        <a:ea typeface="Calibri" panose="020F0502020204030204" pitchFamily="34" charset="0"/>
                      </a:endParaRPr>
                    </a:p>
                  </a:txBody>
                  <a:tcPr marL="64123" marR="64123" marT="0" marB="0">
                    <a:solidFill>
                      <a:schemeClr val="accent3"/>
                    </a:solidFill>
                  </a:tcPr>
                </a:tc>
                <a:extLst>
                  <a:ext uri="{0D108BD9-81ED-4DB2-BD59-A6C34878D82A}">
                    <a16:rowId xmlns:a16="http://schemas.microsoft.com/office/drawing/2014/main" val="319877742"/>
                  </a:ext>
                </a:extLst>
              </a:tr>
            </a:tbl>
          </a:graphicData>
        </a:graphic>
      </p:graphicFrame>
    </p:spTree>
    <p:extLst>
      <p:ext uri="{BB962C8B-B14F-4D97-AF65-F5344CB8AC3E}">
        <p14:creationId xmlns:p14="http://schemas.microsoft.com/office/powerpoint/2010/main" val="853577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FR" dirty="0" err="1"/>
              <a:t>Private</a:t>
            </a:r>
            <a:r>
              <a:rPr lang="fr-FR" dirty="0"/>
              <a:t> </a:t>
            </a:r>
            <a:r>
              <a:rPr lang="fr-FR" dirty="0" err="1"/>
              <a:t>Sector</a:t>
            </a:r>
            <a:r>
              <a:rPr lang="fr-FR" dirty="0"/>
              <a:t> Engagement</a:t>
            </a:r>
            <a:endParaRPr lang="en-GB" dirty="0"/>
          </a:p>
        </p:txBody>
      </p:sp>
      <p:sp>
        <p:nvSpPr>
          <p:cNvPr id="3" name="Subtitle 2"/>
          <p:cNvSpPr>
            <a:spLocks noGrp="1"/>
          </p:cNvSpPr>
          <p:nvPr>
            <p:ph type="subTitle" idx="1"/>
          </p:nvPr>
        </p:nvSpPr>
        <p:spPr/>
        <p:txBody>
          <a:bodyPr/>
          <a:lstStyle/>
          <a:p>
            <a:r>
              <a:rPr lang="fr-FR" dirty="0"/>
              <a:t>Policy background, key concepts and </a:t>
            </a:r>
            <a:r>
              <a:rPr lang="fr-FR" dirty="0" err="1"/>
              <a:t>modalities</a:t>
            </a:r>
            <a:r>
              <a:rPr lang="fr-FR" dirty="0"/>
              <a:t> </a:t>
            </a:r>
            <a:endParaRPr lang="en-GB" dirty="0"/>
          </a:p>
        </p:txBody>
      </p:sp>
    </p:spTree>
    <p:extLst>
      <p:ext uri="{BB962C8B-B14F-4D97-AF65-F5344CB8AC3E}">
        <p14:creationId xmlns:p14="http://schemas.microsoft.com/office/powerpoint/2010/main" val="13151126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SB4A Platform: SB4A Survey </a:t>
            </a:r>
            <a:endParaRPr lang="en-GB" dirty="0"/>
          </a:p>
        </p:txBody>
      </p:sp>
      <p:pic>
        <p:nvPicPr>
          <p:cNvPr id="2" name="Picture 1">
            <a:extLst>
              <a:ext uri="{FF2B5EF4-FFF2-40B4-BE49-F238E27FC236}">
                <a16:creationId xmlns:a16="http://schemas.microsoft.com/office/drawing/2014/main" id="{6F38EB5B-3431-4F52-8FC0-120FF12259A2}"/>
              </a:ext>
            </a:extLst>
          </p:cNvPr>
          <p:cNvPicPr>
            <a:picLocks noChangeAspect="1"/>
          </p:cNvPicPr>
          <p:nvPr/>
        </p:nvPicPr>
        <p:blipFill rotWithShape="1">
          <a:blip r:embed="rId3"/>
          <a:srcRect t="19582" b="3334"/>
          <a:stretch/>
        </p:blipFill>
        <p:spPr>
          <a:xfrm>
            <a:off x="714375" y="1381125"/>
            <a:ext cx="10763250" cy="4666879"/>
          </a:xfrm>
          <a:prstGeom prst="rect">
            <a:avLst/>
          </a:prstGeom>
        </p:spPr>
      </p:pic>
    </p:spTree>
    <p:extLst>
      <p:ext uri="{BB962C8B-B14F-4D97-AF65-F5344CB8AC3E}">
        <p14:creationId xmlns:p14="http://schemas.microsoft.com/office/powerpoint/2010/main" val="15670538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7DF480B-6C4F-4818-86EC-6350EDBA51CD}"/>
              </a:ext>
            </a:extLst>
          </p:cNvPr>
          <p:cNvSpPr>
            <a:spLocks noGrp="1"/>
          </p:cNvSpPr>
          <p:nvPr>
            <p:ph type="sldNum" sz="quarter" idx="12"/>
          </p:nvPr>
        </p:nvSpPr>
        <p:spPr>
          <a:xfrm>
            <a:off x="4709447" y="6350667"/>
            <a:ext cx="2743200" cy="365125"/>
          </a:xfrm>
        </p:spPr>
        <p:txBody>
          <a:bodyPr/>
          <a:lstStyle/>
          <a:p>
            <a:fld id="{22AD838C-5518-49CD-AF87-4D9C8A952905}" type="slidenum">
              <a:rPr lang="en-US" smtClean="0"/>
              <a:t>31</a:t>
            </a:fld>
            <a:endParaRPr lang="en-US"/>
          </a:p>
        </p:txBody>
      </p:sp>
      <p:sp>
        <p:nvSpPr>
          <p:cNvPr id="6" name="Rectangle 5">
            <a:extLst>
              <a:ext uri="{FF2B5EF4-FFF2-40B4-BE49-F238E27FC236}">
                <a16:creationId xmlns:a16="http://schemas.microsoft.com/office/drawing/2014/main" id="{0F2ADD5C-C796-4517-9405-0542C83EBE2F}"/>
              </a:ext>
            </a:extLst>
          </p:cNvPr>
          <p:cNvSpPr/>
          <p:nvPr/>
        </p:nvSpPr>
        <p:spPr>
          <a:xfrm>
            <a:off x="1046602" y="1302479"/>
            <a:ext cx="10102467" cy="892552"/>
          </a:xfrm>
          <a:prstGeom prst="rect">
            <a:avLst/>
          </a:prstGeom>
        </p:spPr>
        <p:txBody>
          <a:bodyPr wrap="square">
            <a:spAutoFit/>
          </a:bodyPr>
          <a:lstStyle/>
          <a:p>
            <a:pPr algn="just"/>
            <a:r>
              <a:rPr lang="fr-BE" sz="2600" b="1" dirty="0">
                <a:solidFill>
                  <a:schemeClr val="accent1">
                    <a:lumMod val="50000"/>
                  </a:schemeClr>
                </a:solidFill>
                <a:latin typeface="+mj-lt"/>
                <a:cs typeface="Times" panose="02020603050405020304" pitchFamily="18" charset="0"/>
              </a:rPr>
              <a:t> </a:t>
            </a:r>
          </a:p>
          <a:p>
            <a:pPr algn="just"/>
            <a:endParaRPr lang="en-US" sz="2600" b="1" dirty="0">
              <a:solidFill>
                <a:schemeClr val="accent1">
                  <a:lumMod val="50000"/>
                </a:schemeClr>
              </a:solidFill>
              <a:latin typeface="+mj-lt"/>
              <a:cs typeface="Times" panose="02020603050405020304" pitchFamily="18" charset="0"/>
            </a:endParaRPr>
          </a:p>
        </p:txBody>
      </p:sp>
      <p:graphicFrame>
        <p:nvGraphicFramePr>
          <p:cNvPr id="7" name="Table 6">
            <a:extLst>
              <a:ext uri="{FF2B5EF4-FFF2-40B4-BE49-F238E27FC236}">
                <a16:creationId xmlns:a16="http://schemas.microsoft.com/office/drawing/2014/main" id="{ED0FADBD-3FD6-4464-AD3D-2CBBFE1AEE98}"/>
              </a:ext>
            </a:extLst>
          </p:cNvPr>
          <p:cNvGraphicFramePr>
            <a:graphicFrameLocks noGrp="1"/>
          </p:cNvGraphicFramePr>
          <p:nvPr>
            <p:extLst>
              <p:ext uri="{D42A27DB-BD31-4B8C-83A1-F6EECF244321}">
                <p14:modId xmlns:p14="http://schemas.microsoft.com/office/powerpoint/2010/main" val="1262376110"/>
              </p:ext>
            </p:extLst>
          </p:nvPr>
        </p:nvGraphicFramePr>
        <p:xfrm>
          <a:off x="554940" y="1497032"/>
          <a:ext cx="11052213" cy="4446671"/>
        </p:xfrm>
        <a:graphic>
          <a:graphicData uri="http://schemas.openxmlformats.org/drawingml/2006/table">
            <a:tbl>
              <a:tblPr firstRow="1" bandRow="1">
                <a:tableStyleId>{7DF18680-E054-41AD-8BC1-D1AEF772440D}</a:tableStyleId>
              </a:tblPr>
              <a:tblGrid>
                <a:gridCol w="11052213">
                  <a:extLst>
                    <a:ext uri="{9D8B030D-6E8A-4147-A177-3AD203B41FA5}">
                      <a16:colId xmlns:a16="http://schemas.microsoft.com/office/drawing/2014/main" val="2739022241"/>
                    </a:ext>
                  </a:extLst>
                </a:gridCol>
              </a:tblGrid>
              <a:tr h="341707">
                <a:tc>
                  <a:txBody>
                    <a:bodyPr/>
                    <a:lstStyle/>
                    <a:p>
                      <a:pPr algn="ctr"/>
                      <a:r>
                        <a:rPr lang="fr-FR" b="1" dirty="0" err="1"/>
                        <a:t>EUDs</a:t>
                      </a:r>
                      <a:r>
                        <a:rPr lang="fr-FR" b="1" dirty="0"/>
                        <a:t> </a:t>
                      </a:r>
                      <a:r>
                        <a:rPr lang="fr-FR" b="1" dirty="0" err="1"/>
                        <a:t>newly</a:t>
                      </a:r>
                      <a:r>
                        <a:rPr lang="fr-FR" b="1" dirty="0"/>
                        <a:t> </a:t>
                      </a:r>
                      <a:r>
                        <a:rPr lang="fr-FR" b="1" dirty="0" err="1"/>
                        <a:t>involved</a:t>
                      </a:r>
                      <a:r>
                        <a:rPr lang="fr-FR" b="1" dirty="0"/>
                        <a:t> in </a:t>
                      </a:r>
                      <a:r>
                        <a:rPr lang="fr-FR" b="1" dirty="0" err="1"/>
                        <a:t>supporting</a:t>
                      </a:r>
                      <a:r>
                        <a:rPr lang="fr-FR" b="1" dirty="0"/>
                        <a:t>/</a:t>
                      </a:r>
                      <a:r>
                        <a:rPr lang="fr-FR" b="1" dirty="0" err="1"/>
                        <a:t>facilitating</a:t>
                      </a:r>
                      <a:r>
                        <a:rPr lang="fr-FR" b="1" dirty="0"/>
                        <a:t> </a:t>
                      </a:r>
                      <a:r>
                        <a:rPr lang="fr-FR" b="1" dirty="0" err="1"/>
                        <a:t>PPDs</a:t>
                      </a:r>
                      <a:endParaRPr lang="en-GB" b="1" dirty="0"/>
                    </a:p>
                  </a:txBody>
                  <a:tcPr/>
                </a:tc>
                <a:extLst>
                  <a:ext uri="{0D108BD9-81ED-4DB2-BD59-A6C34878D82A}">
                    <a16:rowId xmlns:a16="http://schemas.microsoft.com/office/drawing/2014/main" val="2837418248"/>
                  </a:ext>
                </a:extLst>
              </a:tr>
              <a:tr h="441343">
                <a:tc>
                  <a:txBody>
                    <a:bodyPr/>
                    <a:lstStyle/>
                    <a:p>
                      <a:pPr algn="ctr"/>
                      <a:r>
                        <a:rPr lang="fr-FR" sz="1800" b="1" kern="1200" dirty="0">
                          <a:effectLst/>
                        </a:rPr>
                        <a:t>Country</a:t>
                      </a:r>
                      <a:r>
                        <a:rPr lang="fr-FR" sz="1800" kern="1200" dirty="0">
                          <a:effectLst/>
                        </a:rPr>
                        <a:t> </a:t>
                      </a:r>
                    </a:p>
                  </a:txBody>
                  <a:tcPr>
                    <a:solidFill>
                      <a:schemeClr val="accent4"/>
                    </a:solidFill>
                  </a:tcPr>
                </a:tc>
                <a:extLst>
                  <a:ext uri="{0D108BD9-81ED-4DB2-BD59-A6C34878D82A}">
                    <a16:rowId xmlns:a16="http://schemas.microsoft.com/office/drawing/2014/main" val="2856376473"/>
                  </a:ext>
                </a:extLst>
              </a:tr>
              <a:tr h="402464">
                <a:tc>
                  <a:txBody>
                    <a:bodyPr/>
                    <a:lstStyle/>
                    <a:p>
                      <a:r>
                        <a:rPr lang="fr-FR" sz="1800" kern="1200" dirty="0">
                          <a:effectLst/>
                        </a:rPr>
                        <a:t>Angola, Burundi, Chad, Côte d’Ivoire, DRC, Gabon, Liberia, Mali, </a:t>
                      </a:r>
                      <a:r>
                        <a:rPr lang="fr-FR" sz="1800" kern="1200" dirty="0" err="1">
                          <a:effectLst/>
                        </a:rPr>
                        <a:t>Mauritania</a:t>
                      </a:r>
                      <a:r>
                        <a:rPr lang="fr-FR" sz="1800" kern="1200" dirty="0">
                          <a:effectLst/>
                        </a:rPr>
                        <a:t>, Morocco </a:t>
                      </a:r>
                    </a:p>
                  </a:txBody>
                  <a:tcPr/>
                </a:tc>
                <a:extLst>
                  <a:ext uri="{0D108BD9-81ED-4DB2-BD59-A6C34878D82A}">
                    <a16:rowId xmlns:a16="http://schemas.microsoft.com/office/drawing/2014/main" val="2873650835"/>
                  </a:ext>
                </a:extLst>
              </a:tr>
              <a:tr h="402464">
                <a:tc>
                  <a:txBody>
                    <a:bodyPr/>
                    <a:lstStyle/>
                    <a:p>
                      <a:pPr algn="ctr"/>
                      <a:r>
                        <a:rPr lang="fr-FR" sz="1800" b="1" kern="1200" dirty="0">
                          <a:effectLst/>
                        </a:rPr>
                        <a:t>Type of actions to </a:t>
                      </a:r>
                      <a:r>
                        <a:rPr lang="fr-FR" b="1" dirty="0"/>
                        <a:t>support/</a:t>
                      </a:r>
                      <a:r>
                        <a:rPr lang="fr-FR" b="1" dirty="0" err="1"/>
                        <a:t>facilitate</a:t>
                      </a:r>
                      <a:r>
                        <a:rPr lang="fr-FR" b="1" dirty="0"/>
                        <a:t> </a:t>
                      </a:r>
                      <a:r>
                        <a:rPr lang="fr-FR" b="1" dirty="0" err="1"/>
                        <a:t>PPDs</a:t>
                      </a:r>
                      <a:endParaRPr lang="fr-FR" sz="1800" b="1" kern="1200" dirty="0">
                        <a:effectLst/>
                      </a:endParaRPr>
                    </a:p>
                  </a:txBody>
                  <a:tcPr>
                    <a:solidFill>
                      <a:schemeClr val="accent4"/>
                    </a:solidFill>
                  </a:tcPr>
                </a:tc>
                <a:extLst>
                  <a:ext uri="{0D108BD9-81ED-4DB2-BD59-A6C34878D82A}">
                    <a16:rowId xmlns:a16="http://schemas.microsoft.com/office/drawing/2014/main" val="4031837503"/>
                  </a:ext>
                </a:extLst>
              </a:tr>
              <a:tr h="402464">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fr-FR" b="1" dirty="0"/>
                        <a:t>Redynamise </a:t>
                      </a:r>
                      <a:r>
                        <a:rPr lang="fr-FR" b="1" dirty="0" err="1"/>
                        <a:t>existing</a:t>
                      </a:r>
                      <a:r>
                        <a:rPr lang="fr-FR" b="1" dirty="0"/>
                        <a:t> PPD : </a:t>
                      </a:r>
                      <a:r>
                        <a:rPr lang="fr-FR" b="0" dirty="0"/>
                        <a:t>in </a:t>
                      </a:r>
                      <a:r>
                        <a:rPr lang="fr-FR" b="0" dirty="0">
                          <a:solidFill>
                            <a:srgbClr val="FF0000"/>
                          </a:solidFill>
                        </a:rPr>
                        <a:t>Burundi</a:t>
                      </a:r>
                      <a:r>
                        <a:rPr lang="fr-FR" b="0" dirty="0"/>
                        <a:t>, redynamisation of PS </a:t>
                      </a:r>
                      <a:r>
                        <a:rPr lang="fr-FR" b="0" dirty="0" err="1"/>
                        <a:t>working</a:t>
                      </a:r>
                      <a:r>
                        <a:rPr lang="fr-FR" b="0" dirty="0"/>
                        <a:t> groups </a:t>
                      </a:r>
                      <a:r>
                        <a:rPr lang="fr-FR" b="0" dirty="0" err="1"/>
                        <a:t>with</a:t>
                      </a:r>
                      <a:r>
                        <a:rPr lang="fr-FR" b="0" dirty="0"/>
                        <a:t> </a:t>
                      </a:r>
                      <a:r>
                        <a:rPr lang="fr-FR" b="0" dirty="0" err="1"/>
                        <a:t>donors</a:t>
                      </a:r>
                      <a:r>
                        <a:rPr lang="fr-FR" b="0" dirty="0"/>
                        <a:t>, PS and </a:t>
                      </a:r>
                      <a:r>
                        <a:rPr lang="fr-FR" b="0" dirty="0" err="1"/>
                        <a:t>government</a:t>
                      </a:r>
                      <a:r>
                        <a:rPr lang="fr-FR" b="0" dirty="0"/>
                        <a:t>; in </a:t>
                      </a:r>
                      <a:r>
                        <a:rPr lang="fr-FR" b="0" dirty="0">
                          <a:solidFill>
                            <a:srgbClr val="FF0000"/>
                          </a:solidFill>
                        </a:rPr>
                        <a:t>Liberia</a:t>
                      </a:r>
                      <a:r>
                        <a:rPr lang="fr-FR" b="0" dirty="0"/>
                        <a:t> t</a:t>
                      </a:r>
                      <a:r>
                        <a:rPr lang="en-US" sz="1800" b="0" i="0" kern="1200" dirty="0">
                          <a:solidFill>
                            <a:schemeClr val="dk1"/>
                          </a:solidFill>
                          <a:effectLst/>
                          <a:latin typeface="+mn-lt"/>
                          <a:ea typeface="+mn-ea"/>
                          <a:cs typeface="+mn-cs"/>
                        </a:rPr>
                        <a:t>he EUD intends </a:t>
                      </a:r>
                      <a:r>
                        <a:rPr lang="en-US" sz="1800" b="0" i="0" kern="1200" dirty="0" err="1">
                          <a:solidFill>
                            <a:schemeClr val="dk1"/>
                          </a:solidFill>
                          <a:effectLst/>
                          <a:latin typeface="+mn-lt"/>
                          <a:ea typeface="+mn-ea"/>
                          <a:cs typeface="+mn-cs"/>
                        </a:rPr>
                        <a:t>redynamise</a:t>
                      </a:r>
                      <a:r>
                        <a:rPr lang="en-US" sz="1800" b="0" i="0" kern="1200" dirty="0">
                          <a:solidFill>
                            <a:schemeClr val="dk1"/>
                          </a:solidFill>
                          <a:effectLst/>
                          <a:latin typeface="+mn-lt"/>
                          <a:ea typeface="+mn-ea"/>
                          <a:cs typeface="+mn-cs"/>
                        </a:rPr>
                        <a:t> existing PPD platforms in the country (LBBF). </a:t>
                      </a:r>
                    </a:p>
                    <a:p>
                      <a:pPr marL="342900" indent="-342900">
                        <a:buFont typeface="+mj-lt"/>
                        <a:buAutoNum type="arabicPeriod"/>
                      </a:pPr>
                      <a:r>
                        <a:rPr lang="fr-FR" sz="1800" b="1" kern="1200" dirty="0" err="1">
                          <a:effectLst/>
                        </a:rPr>
                        <a:t>Capacity</a:t>
                      </a:r>
                      <a:r>
                        <a:rPr lang="fr-FR" sz="1800" b="1" kern="1200" dirty="0">
                          <a:effectLst/>
                        </a:rPr>
                        <a:t> building / </a:t>
                      </a:r>
                      <a:r>
                        <a:rPr lang="fr-FR" sz="1800" b="1" kern="1200" dirty="0" err="1">
                          <a:effectLst/>
                        </a:rPr>
                        <a:t>technical</a:t>
                      </a:r>
                      <a:r>
                        <a:rPr lang="fr-FR" sz="1800" b="1" kern="1200" dirty="0">
                          <a:effectLst/>
                        </a:rPr>
                        <a:t> assistance </a:t>
                      </a:r>
                      <a:r>
                        <a:rPr lang="fr-FR" sz="1800" kern="1200" dirty="0">
                          <a:effectLst/>
                        </a:rPr>
                        <a:t>to support business </a:t>
                      </a:r>
                      <a:r>
                        <a:rPr lang="fr-FR" sz="1800" kern="1200" dirty="0" err="1">
                          <a:effectLst/>
                        </a:rPr>
                        <a:t>advocacy</a:t>
                      </a:r>
                      <a:r>
                        <a:rPr lang="fr-FR" sz="1800" kern="1200" dirty="0">
                          <a:effectLst/>
                        </a:rPr>
                        <a:t>: </a:t>
                      </a:r>
                      <a:r>
                        <a:rPr lang="fr-FR" sz="1800" kern="1200" dirty="0" err="1">
                          <a:effectLst/>
                        </a:rPr>
                        <a:t>example</a:t>
                      </a:r>
                      <a:r>
                        <a:rPr lang="fr-FR" sz="1800" kern="1200" dirty="0">
                          <a:effectLst/>
                        </a:rPr>
                        <a:t> of Mali </a:t>
                      </a:r>
                      <a:r>
                        <a:rPr lang="fr-FR" sz="1800" kern="1200" dirty="0" err="1">
                          <a:effectLst/>
                        </a:rPr>
                        <a:t>where</a:t>
                      </a:r>
                      <a:r>
                        <a:rPr lang="fr-FR" sz="1800" kern="1200" dirty="0">
                          <a:effectLst/>
                        </a:rPr>
                        <a:t> CIEM </a:t>
                      </a:r>
                      <a:r>
                        <a:rPr lang="fr-FR" sz="1800" kern="1200" dirty="0" err="1">
                          <a:effectLst/>
                        </a:rPr>
                        <a:t>will</a:t>
                      </a:r>
                      <a:r>
                        <a:rPr lang="fr-FR" sz="1800" kern="1200" dirty="0">
                          <a:effectLst/>
                        </a:rPr>
                        <a:t> </a:t>
                      </a:r>
                      <a:r>
                        <a:rPr lang="fr-FR" sz="1800" kern="1200" dirty="0" err="1">
                          <a:effectLst/>
                        </a:rPr>
                        <a:t>be</a:t>
                      </a:r>
                      <a:r>
                        <a:rPr lang="fr-FR" sz="1800" kern="1200" dirty="0">
                          <a:effectLst/>
                        </a:rPr>
                        <a:t> </a:t>
                      </a:r>
                      <a:r>
                        <a:rPr lang="fr-FR" sz="1800" kern="1200" dirty="0" err="1">
                          <a:effectLst/>
                        </a:rPr>
                        <a:t>supported</a:t>
                      </a:r>
                      <a:r>
                        <a:rPr lang="fr-FR" sz="1800" kern="1200" dirty="0">
                          <a:effectLst/>
                        </a:rPr>
                        <a:t> to </a:t>
                      </a:r>
                      <a:r>
                        <a:rPr lang="fr-FR" sz="1800" kern="1200" dirty="0" err="1">
                          <a:effectLst/>
                        </a:rPr>
                        <a:t>better</a:t>
                      </a:r>
                      <a:r>
                        <a:rPr lang="fr-FR" sz="1800" kern="1200" dirty="0">
                          <a:effectLst/>
                        </a:rPr>
                        <a:t> </a:t>
                      </a:r>
                      <a:r>
                        <a:rPr lang="fr-FR" sz="1800" kern="1200" dirty="0" err="1">
                          <a:effectLst/>
                        </a:rPr>
                        <a:t>represent</a:t>
                      </a:r>
                      <a:r>
                        <a:rPr lang="fr-FR" sz="1800" kern="1200" dirty="0">
                          <a:effectLst/>
                        </a:rPr>
                        <a:t> EU businesses </a:t>
                      </a:r>
                      <a:r>
                        <a:rPr lang="fr-FR" sz="1800" kern="1200" dirty="0" err="1">
                          <a:effectLst/>
                        </a:rPr>
                        <a:t>interests</a:t>
                      </a:r>
                      <a:r>
                        <a:rPr lang="fr-FR" sz="1800" kern="1200" dirty="0">
                          <a:effectLst/>
                        </a:rPr>
                        <a:t>, </a:t>
                      </a:r>
                      <a:r>
                        <a:rPr lang="fr-FR" sz="1800" kern="1200" dirty="0" err="1">
                          <a:effectLst/>
                        </a:rPr>
                        <a:t>be</a:t>
                      </a:r>
                      <a:r>
                        <a:rPr lang="fr-FR" sz="1800" kern="1200" dirty="0">
                          <a:effectLst/>
                        </a:rPr>
                        <a:t> more structured and more </a:t>
                      </a:r>
                      <a:r>
                        <a:rPr lang="fr-FR" sz="1800" kern="1200" dirty="0" err="1">
                          <a:effectLst/>
                        </a:rPr>
                        <a:t>professional</a:t>
                      </a:r>
                      <a:r>
                        <a:rPr lang="fr-FR" sz="1800" kern="1200" dirty="0">
                          <a:effectLst/>
                        </a:rPr>
                        <a:t>; </a:t>
                      </a:r>
                      <a:r>
                        <a:rPr lang="fr-FR" sz="1800" kern="1200" dirty="0" err="1">
                          <a:effectLst/>
                        </a:rPr>
                        <a:t>example</a:t>
                      </a:r>
                      <a:r>
                        <a:rPr lang="fr-FR" sz="1800" kern="1200" dirty="0">
                          <a:effectLst/>
                        </a:rPr>
                        <a:t> of Morocco </a:t>
                      </a:r>
                      <a:r>
                        <a:rPr lang="fr-FR" sz="1800" kern="1200" dirty="0" err="1">
                          <a:effectLst/>
                        </a:rPr>
                        <a:t>where</a:t>
                      </a:r>
                      <a:r>
                        <a:rPr lang="fr-FR" sz="1800" kern="1200" dirty="0">
                          <a:effectLst/>
                        </a:rPr>
                        <a:t> an SME </a:t>
                      </a:r>
                      <a:r>
                        <a:rPr lang="fr-FR" sz="1800" kern="1200" dirty="0" err="1">
                          <a:effectLst/>
                        </a:rPr>
                        <a:t>baromoter</a:t>
                      </a:r>
                      <a:r>
                        <a:rPr lang="fr-FR" sz="1800" kern="1200" dirty="0">
                          <a:effectLst/>
                        </a:rPr>
                        <a:t> </a:t>
                      </a:r>
                      <a:r>
                        <a:rPr lang="fr-FR" sz="1800" kern="1200" dirty="0" err="1">
                          <a:effectLst/>
                        </a:rPr>
                        <a:t>will</a:t>
                      </a:r>
                      <a:r>
                        <a:rPr lang="fr-FR" sz="1800" kern="1200" dirty="0">
                          <a:effectLst/>
                        </a:rPr>
                        <a:t> </a:t>
                      </a:r>
                      <a:r>
                        <a:rPr lang="fr-FR" sz="1800" kern="1200" dirty="0" err="1">
                          <a:effectLst/>
                        </a:rPr>
                        <a:t>be</a:t>
                      </a:r>
                      <a:r>
                        <a:rPr lang="fr-FR" sz="1800" kern="1200" dirty="0">
                          <a:effectLst/>
                        </a:rPr>
                        <a:t> </a:t>
                      </a:r>
                      <a:r>
                        <a:rPr lang="fr-FR" sz="1800" kern="1200" dirty="0" err="1">
                          <a:effectLst/>
                        </a:rPr>
                        <a:t>developed</a:t>
                      </a:r>
                      <a:r>
                        <a:rPr lang="fr-FR" sz="1800" kern="1200" dirty="0">
                          <a:effectLst/>
                        </a:rPr>
                        <a:t> to support business </a:t>
                      </a:r>
                      <a:r>
                        <a:rPr lang="fr-FR" sz="1800" kern="1200" dirty="0" err="1">
                          <a:effectLst/>
                        </a:rPr>
                        <a:t>advocacy</a:t>
                      </a:r>
                      <a:r>
                        <a:rPr lang="fr-FR" sz="1800" kern="1200" dirty="0">
                          <a:effectLst/>
                        </a:rPr>
                        <a:t>. </a:t>
                      </a:r>
                      <a:r>
                        <a:rPr lang="fr-FR" sz="1800" kern="1200" dirty="0">
                          <a:solidFill>
                            <a:srgbClr val="FF0000"/>
                          </a:solidFill>
                          <a:effectLst/>
                        </a:rPr>
                        <a:t>Chad</a:t>
                      </a:r>
                      <a:r>
                        <a:rPr lang="fr-FR" sz="1800" kern="1200" dirty="0">
                          <a:solidFill>
                            <a:schemeClr val="tx1"/>
                          </a:solidFill>
                          <a:effectLst/>
                        </a:rPr>
                        <a:t> </a:t>
                      </a:r>
                      <a:r>
                        <a:rPr lang="fr-FR" sz="1800" kern="1200" dirty="0" err="1">
                          <a:solidFill>
                            <a:schemeClr val="tx1"/>
                          </a:solidFill>
                          <a:effectLst/>
                        </a:rPr>
                        <a:t>where</a:t>
                      </a:r>
                      <a:r>
                        <a:rPr lang="fr-FR" sz="1800" kern="1200" dirty="0">
                          <a:solidFill>
                            <a:schemeClr val="tx1"/>
                          </a:solidFill>
                          <a:effectLst/>
                        </a:rPr>
                        <a:t> CCIAMA </a:t>
                      </a:r>
                      <a:r>
                        <a:rPr lang="fr-FR" sz="1800" kern="1200" dirty="0" err="1">
                          <a:solidFill>
                            <a:schemeClr val="tx1"/>
                          </a:solidFill>
                          <a:effectLst/>
                        </a:rPr>
                        <a:t>will</a:t>
                      </a:r>
                      <a:r>
                        <a:rPr lang="fr-FR" sz="1800" kern="1200" dirty="0">
                          <a:solidFill>
                            <a:schemeClr val="tx1"/>
                          </a:solidFill>
                          <a:effectLst/>
                        </a:rPr>
                        <a:t> </a:t>
                      </a:r>
                      <a:r>
                        <a:rPr lang="fr-FR" sz="1800" kern="1200" dirty="0" err="1">
                          <a:solidFill>
                            <a:schemeClr val="tx1"/>
                          </a:solidFill>
                          <a:effectLst/>
                        </a:rPr>
                        <a:t>get</a:t>
                      </a:r>
                      <a:r>
                        <a:rPr lang="fr-FR" sz="1800" kern="1200" dirty="0">
                          <a:solidFill>
                            <a:schemeClr val="tx1"/>
                          </a:solidFill>
                          <a:effectLst/>
                        </a:rPr>
                        <a:t> assistance to </a:t>
                      </a:r>
                      <a:r>
                        <a:rPr lang="fr-FR" sz="1800" kern="1200" dirty="0" err="1">
                          <a:solidFill>
                            <a:schemeClr val="tx1"/>
                          </a:solidFill>
                          <a:effectLst/>
                        </a:rPr>
                        <a:t>be</a:t>
                      </a:r>
                      <a:r>
                        <a:rPr lang="fr-FR" sz="1800" kern="1200" dirty="0">
                          <a:solidFill>
                            <a:schemeClr val="tx1"/>
                          </a:solidFill>
                          <a:effectLst/>
                        </a:rPr>
                        <a:t> more structured and </a:t>
                      </a:r>
                      <a:r>
                        <a:rPr lang="fr-FR" sz="1800" kern="1200" dirty="0" err="1">
                          <a:solidFill>
                            <a:schemeClr val="tx1"/>
                          </a:solidFill>
                          <a:effectLst/>
                        </a:rPr>
                        <a:t>representative</a:t>
                      </a:r>
                      <a:r>
                        <a:rPr lang="fr-FR" sz="1800" kern="1200" dirty="0">
                          <a:solidFill>
                            <a:schemeClr val="tx1"/>
                          </a:solidFill>
                          <a:effectLst/>
                        </a:rPr>
                        <a:t>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fr-FR" sz="1800" b="1" kern="1200" dirty="0" err="1">
                          <a:effectLst/>
                        </a:rPr>
                        <a:t>Larger</a:t>
                      </a:r>
                      <a:r>
                        <a:rPr lang="fr-FR" sz="1800" b="1" kern="1200" dirty="0">
                          <a:effectLst/>
                        </a:rPr>
                        <a:t> programmes</a:t>
                      </a:r>
                      <a:r>
                        <a:rPr lang="fr-FR" sz="1800" kern="1200" dirty="0">
                          <a:effectLst/>
                        </a:rPr>
                        <a:t>: </a:t>
                      </a:r>
                      <a:r>
                        <a:rPr lang="fr-FR" sz="1800" kern="1200" dirty="0">
                          <a:solidFill>
                            <a:srgbClr val="FF0000"/>
                          </a:solidFill>
                          <a:effectLst/>
                        </a:rPr>
                        <a:t>in Madagascar, </a:t>
                      </a:r>
                      <a:r>
                        <a:rPr lang="fr-FR" sz="1800" b="1" kern="1200" dirty="0">
                          <a:solidFill>
                            <a:schemeClr val="dk1"/>
                          </a:solidFill>
                          <a:effectLst/>
                          <a:latin typeface="+mn-lt"/>
                          <a:ea typeface="+mn-ea"/>
                          <a:cs typeface="+mn-cs"/>
                        </a:rPr>
                        <a:t>CLIM-INVEST</a:t>
                      </a:r>
                      <a:r>
                        <a:rPr lang="fr-FR" sz="1800" kern="1200" dirty="0">
                          <a:solidFill>
                            <a:schemeClr val="dk1"/>
                          </a:solidFill>
                          <a:effectLst/>
                          <a:latin typeface="+mn-lt"/>
                          <a:ea typeface="+mn-ea"/>
                          <a:cs typeface="+mn-cs"/>
                        </a:rPr>
                        <a:t> </a:t>
                      </a:r>
                      <a:r>
                        <a:rPr lang="fr-FR" sz="1800" kern="1200" dirty="0" err="1">
                          <a:solidFill>
                            <a:schemeClr val="dk1"/>
                          </a:solidFill>
                          <a:effectLst/>
                          <a:latin typeface="+mn-lt"/>
                          <a:ea typeface="+mn-ea"/>
                          <a:cs typeface="+mn-cs"/>
                        </a:rPr>
                        <a:t>will</a:t>
                      </a:r>
                      <a:r>
                        <a:rPr lang="fr-FR" sz="1800" kern="1200" dirty="0">
                          <a:solidFill>
                            <a:schemeClr val="dk1"/>
                          </a:solidFill>
                          <a:effectLst/>
                          <a:latin typeface="+mn-lt"/>
                          <a:ea typeface="+mn-ea"/>
                          <a:cs typeface="+mn-cs"/>
                        </a:rPr>
                        <a:t> support PPD by </a:t>
                      </a:r>
                      <a:r>
                        <a:rPr lang="fr-FR" sz="1800" kern="1200" dirty="0" err="1">
                          <a:effectLst/>
                        </a:rPr>
                        <a:t>enhancing</a:t>
                      </a:r>
                      <a:r>
                        <a:rPr lang="fr-FR" sz="1800" kern="1200" dirty="0">
                          <a:effectLst/>
                        </a:rPr>
                        <a:t> </a:t>
                      </a:r>
                      <a:r>
                        <a:rPr lang="fr-FR" sz="1800" kern="1200" dirty="0" err="1">
                          <a:effectLst/>
                        </a:rPr>
                        <a:t>PSOs</a:t>
                      </a:r>
                      <a:r>
                        <a:rPr lang="fr-FR" sz="1800" kern="1200" dirty="0">
                          <a:effectLst/>
                        </a:rPr>
                        <a:t> </a:t>
                      </a:r>
                      <a:r>
                        <a:rPr lang="fr-FR" sz="1800" kern="1200" dirty="0" err="1">
                          <a:effectLst/>
                        </a:rPr>
                        <a:t>capacities</a:t>
                      </a:r>
                      <a:r>
                        <a:rPr lang="fr-FR" sz="1800" kern="1200" dirty="0">
                          <a:effectLst/>
                        </a:rPr>
                        <a:t>, PPD </a:t>
                      </a:r>
                      <a:r>
                        <a:rPr lang="fr-FR" sz="1800" kern="1200" dirty="0" err="1">
                          <a:effectLst/>
                        </a:rPr>
                        <a:t>secretariat</a:t>
                      </a:r>
                      <a:r>
                        <a:rPr lang="fr-FR" sz="1800" kern="1200" dirty="0">
                          <a:effectLst/>
                        </a:rPr>
                        <a:t>, </a:t>
                      </a:r>
                      <a:r>
                        <a:rPr lang="fr-FR" sz="1800" kern="1200" dirty="0" err="1">
                          <a:effectLst/>
                        </a:rPr>
                        <a:t>Governement</a:t>
                      </a:r>
                      <a:r>
                        <a:rPr lang="fr-FR" sz="1800" kern="1200" dirty="0">
                          <a:effectLst/>
                        </a:rPr>
                        <a:t> </a:t>
                      </a:r>
                      <a:r>
                        <a:rPr lang="fr-FR" sz="1800" kern="1200" dirty="0" err="1">
                          <a:effectLst/>
                        </a:rPr>
                        <a:t>economic</a:t>
                      </a:r>
                      <a:r>
                        <a:rPr lang="fr-FR" sz="1800" kern="1200" dirty="0">
                          <a:effectLst/>
                        </a:rPr>
                        <a:t> planning, </a:t>
                      </a:r>
                      <a:r>
                        <a:rPr lang="fr-FR" sz="1800" kern="1200" dirty="0" err="1">
                          <a:effectLst/>
                        </a:rPr>
                        <a:t>reform</a:t>
                      </a:r>
                      <a:r>
                        <a:rPr lang="fr-FR" sz="1800" kern="1200" dirty="0">
                          <a:effectLst/>
                        </a:rPr>
                        <a:t> </a:t>
                      </a:r>
                      <a:r>
                        <a:rPr lang="fr-FR" sz="1800" kern="1200" dirty="0" err="1">
                          <a:effectLst/>
                        </a:rPr>
                        <a:t>implementation</a:t>
                      </a:r>
                      <a:r>
                        <a:rPr lang="fr-FR" sz="1800" kern="1200" dirty="0">
                          <a:effectLst/>
                        </a:rPr>
                        <a:t> as </a:t>
                      </a:r>
                      <a:r>
                        <a:rPr lang="fr-FR" sz="1800" kern="1200" dirty="0" err="1">
                          <a:effectLst/>
                        </a:rPr>
                        <a:t>well</a:t>
                      </a:r>
                      <a:r>
                        <a:rPr lang="fr-FR" sz="1800" kern="1200" dirty="0">
                          <a:effectLst/>
                        </a:rPr>
                        <a:t> as </a:t>
                      </a:r>
                      <a:r>
                        <a:rPr lang="fr-FR" sz="1800" kern="1200" dirty="0" err="1">
                          <a:effectLst/>
                        </a:rPr>
                        <a:t>informal</a:t>
                      </a:r>
                      <a:r>
                        <a:rPr lang="fr-FR" sz="1800" kern="1200" dirty="0">
                          <a:effectLst/>
                        </a:rPr>
                        <a:t> </a:t>
                      </a:r>
                      <a:r>
                        <a:rPr lang="fr-FR" sz="1800" kern="1200" dirty="0" err="1">
                          <a:effectLst/>
                        </a:rPr>
                        <a:t>sector’s</a:t>
                      </a:r>
                      <a:r>
                        <a:rPr lang="fr-FR" sz="1800" kern="1200" dirty="0">
                          <a:effectLst/>
                        </a:rPr>
                        <a:t> participation to PPD. In Angola, a </a:t>
                      </a:r>
                      <a:r>
                        <a:rPr lang="en-GB" sz="1800" b="1" kern="1200" dirty="0">
                          <a:solidFill>
                            <a:schemeClr val="dk1"/>
                          </a:solidFill>
                          <a:effectLst/>
                          <a:latin typeface="+mn-lt"/>
                          <a:ea typeface="+mn-ea"/>
                          <a:cs typeface="+mn-cs"/>
                        </a:rPr>
                        <a:t>New Private Sector Support Programme</a:t>
                      </a:r>
                      <a:r>
                        <a:rPr lang="en-GB" sz="1800" kern="1200" dirty="0">
                          <a:solidFill>
                            <a:schemeClr val="dk1"/>
                          </a:solidFill>
                          <a:effectLst/>
                          <a:latin typeface="+mn-lt"/>
                          <a:ea typeface="+mn-ea"/>
                          <a:cs typeface="+mn-cs"/>
                        </a:rPr>
                        <a:t> will start after COVID-19 with components on PPD</a:t>
                      </a:r>
                      <a:endParaRPr lang="fr-FR" sz="1800" kern="1200" dirty="0">
                        <a:effectLst/>
                      </a:endParaRPr>
                    </a:p>
                  </a:txBody>
                  <a:tcPr/>
                </a:tc>
                <a:extLst>
                  <a:ext uri="{0D108BD9-81ED-4DB2-BD59-A6C34878D82A}">
                    <a16:rowId xmlns:a16="http://schemas.microsoft.com/office/drawing/2014/main" val="2877009669"/>
                  </a:ext>
                </a:extLst>
              </a:tr>
            </a:tbl>
          </a:graphicData>
        </a:graphic>
      </p:graphicFrame>
      <p:sp>
        <p:nvSpPr>
          <p:cNvPr id="8" name="Title 5">
            <a:extLst>
              <a:ext uri="{FF2B5EF4-FFF2-40B4-BE49-F238E27FC236}">
                <a16:creationId xmlns:a16="http://schemas.microsoft.com/office/drawing/2014/main" id="{8C612C33-A76B-4AB4-A3BF-ADABB4724426}"/>
              </a:ext>
            </a:extLst>
          </p:cNvPr>
          <p:cNvSpPr txBox="1">
            <a:spLocks/>
          </p:cNvSpPr>
          <p:nvPr/>
        </p:nvSpPr>
        <p:spPr>
          <a:xfrm>
            <a:off x="955382" y="429929"/>
            <a:ext cx="10515600" cy="782357"/>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r>
              <a:rPr lang="fr-FR" dirty="0"/>
              <a:t>SB4A Platform: SB4A Survey </a:t>
            </a:r>
            <a:endParaRPr lang="en-GB" dirty="0"/>
          </a:p>
        </p:txBody>
      </p:sp>
    </p:spTree>
    <p:extLst>
      <p:ext uri="{BB962C8B-B14F-4D97-AF65-F5344CB8AC3E}">
        <p14:creationId xmlns:p14="http://schemas.microsoft.com/office/powerpoint/2010/main" val="35686962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SB4A Platform: SB4A Survey </a:t>
            </a:r>
            <a:endParaRPr lang="en-GB" dirty="0"/>
          </a:p>
        </p:txBody>
      </p:sp>
      <p:pic>
        <p:nvPicPr>
          <p:cNvPr id="4" name="Picture 3">
            <a:extLst>
              <a:ext uri="{FF2B5EF4-FFF2-40B4-BE49-F238E27FC236}">
                <a16:creationId xmlns:a16="http://schemas.microsoft.com/office/drawing/2014/main" id="{BCE56142-5F19-4D0F-8DE1-A4B917CB455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494" r="3575" b="4927"/>
          <a:stretch/>
        </p:blipFill>
        <p:spPr>
          <a:xfrm>
            <a:off x="155179" y="1302479"/>
            <a:ext cx="5675505" cy="5325806"/>
          </a:xfrm>
          <a:prstGeom prst="rect">
            <a:avLst/>
          </a:prstGeom>
          <a:solidFill>
            <a:schemeClr val="accent3"/>
          </a:solidFill>
        </p:spPr>
      </p:pic>
      <p:graphicFrame>
        <p:nvGraphicFramePr>
          <p:cNvPr id="5" name="Table 4">
            <a:extLst>
              <a:ext uri="{FF2B5EF4-FFF2-40B4-BE49-F238E27FC236}">
                <a16:creationId xmlns:a16="http://schemas.microsoft.com/office/drawing/2014/main" id="{D98D229D-8DDF-4E45-BE29-39D80E0B2EB9}"/>
              </a:ext>
            </a:extLst>
          </p:cNvPr>
          <p:cNvGraphicFramePr>
            <a:graphicFrameLocks noGrp="1"/>
          </p:cNvGraphicFramePr>
          <p:nvPr>
            <p:extLst>
              <p:ext uri="{D42A27DB-BD31-4B8C-83A1-F6EECF244321}">
                <p14:modId xmlns:p14="http://schemas.microsoft.com/office/powerpoint/2010/main" val="1540137217"/>
              </p:ext>
            </p:extLst>
          </p:nvPr>
        </p:nvGraphicFramePr>
        <p:xfrm>
          <a:off x="6838949" y="2235200"/>
          <a:ext cx="4324351" cy="1917693"/>
        </p:xfrm>
        <a:graphic>
          <a:graphicData uri="http://schemas.openxmlformats.org/drawingml/2006/table">
            <a:tbl>
              <a:tblPr firstRow="1" bandRow="1">
                <a:tableStyleId>{93296810-A885-4BE3-A3E7-6D5BEEA58F35}</a:tableStyleId>
              </a:tblPr>
              <a:tblGrid>
                <a:gridCol w="4324351">
                  <a:extLst>
                    <a:ext uri="{9D8B030D-6E8A-4147-A177-3AD203B41FA5}">
                      <a16:colId xmlns:a16="http://schemas.microsoft.com/office/drawing/2014/main" val="2739022241"/>
                    </a:ext>
                  </a:extLst>
                </a:gridCol>
              </a:tblGrid>
              <a:tr h="331260">
                <a:tc>
                  <a:txBody>
                    <a:bodyPr/>
                    <a:lstStyle/>
                    <a:p>
                      <a:r>
                        <a:rPr lang="fr-FR" dirty="0" err="1"/>
                        <a:t>EBOs</a:t>
                      </a:r>
                      <a:r>
                        <a:rPr lang="fr-FR" dirty="0"/>
                        <a:t> </a:t>
                      </a:r>
                      <a:r>
                        <a:rPr lang="fr-FR" dirty="0" err="1"/>
                        <a:t>detected</a:t>
                      </a:r>
                      <a:r>
                        <a:rPr lang="fr-FR" dirty="0"/>
                        <a:t> in 2019 (19) </a:t>
                      </a:r>
                      <a:endParaRPr lang="en-GB" dirty="0"/>
                    </a:p>
                  </a:txBody>
                  <a:tcPr>
                    <a:solidFill>
                      <a:schemeClr val="accent3">
                        <a:lumMod val="75000"/>
                      </a:schemeClr>
                    </a:solidFill>
                  </a:tcPr>
                </a:tc>
                <a:extLst>
                  <a:ext uri="{0D108BD9-81ED-4DB2-BD59-A6C34878D82A}">
                    <a16:rowId xmlns:a16="http://schemas.microsoft.com/office/drawing/2014/main" val="2837418248"/>
                  </a:ext>
                </a:extLst>
              </a:tr>
              <a:tr h="1551933">
                <a:tc>
                  <a:txBody>
                    <a:bodyPr/>
                    <a:lstStyle/>
                    <a:p>
                      <a:r>
                        <a:rPr lang="en-GB" sz="1800" kern="1200" dirty="0">
                          <a:effectLst/>
                        </a:rPr>
                        <a:t>Benin, Burkina Faso, Cabo Verde, Côte d’Ivoire, Mali, Nigeria, Senegal, Rwanda, South Africa, Sudan, Tanzania, Egypt, Ethiopia, Ghana, Kenya, Morocco, Mozambique, Zambia and Togo</a:t>
                      </a:r>
                      <a:endParaRPr lang="en-GB" dirty="0"/>
                    </a:p>
                  </a:txBody>
                  <a:tcPr>
                    <a:solidFill>
                      <a:schemeClr val="accent5">
                        <a:lumMod val="20000"/>
                        <a:lumOff val="80000"/>
                      </a:schemeClr>
                    </a:solidFill>
                  </a:tcPr>
                </a:tc>
                <a:extLst>
                  <a:ext uri="{0D108BD9-81ED-4DB2-BD59-A6C34878D82A}">
                    <a16:rowId xmlns:a16="http://schemas.microsoft.com/office/drawing/2014/main" val="2856376473"/>
                  </a:ext>
                </a:extLst>
              </a:tr>
            </a:tbl>
          </a:graphicData>
        </a:graphic>
      </p:graphicFrame>
      <p:graphicFrame>
        <p:nvGraphicFramePr>
          <p:cNvPr id="7" name="Table 6">
            <a:extLst>
              <a:ext uri="{FF2B5EF4-FFF2-40B4-BE49-F238E27FC236}">
                <a16:creationId xmlns:a16="http://schemas.microsoft.com/office/drawing/2014/main" id="{85059E2C-DDDD-46C4-81F3-E51B27537000}"/>
              </a:ext>
            </a:extLst>
          </p:cNvPr>
          <p:cNvGraphicFramePr>
            <a:graphicFrameLocks noGrp="1"/>
          </p:cNvGraphicFramePr>
          <p:nvPr>
            <p:extLst>
              <p:ext uri="{D42A27DB-BD31-4B8C-83A1-F6EECF244321}">
                <p14:modId xmlns:p14="http://schemas.microsoft.com/office/powerpoint/2010/main" val="2074744927"/>
              </p:ext>
            </p:extLst>
          </p:nvPr>
        </p:nvGraphicFramePr>
        <p:xfrm>
          <a:off x="6838949" y="4416239"/>
          <a:ext cx="4324351" cy="1180495"/>
        </p:xfrm>
        <a:graphic>
          <a:graphicData uri="http://schemas.openxmlformats.org/drawingml/2006/table">
            <a:tbl>
              <a:tblPr firstRow="1" bandRow="1">
                <a:tableStyleId>{7DF18680-E054-41AD-8BC1-D1AEF772440D}</a:tableStyleId>
              </a:tblPr>
              <a:tblGrid>
                <a:gridCol w="4324351">
                  <a:extLst>
                    <a:ext uri="{9D8B030D-6E8A-4147-A177-3AD203B41FA5}">
                      <a16:colId xmlns:a16="http://schemas.microsoft.com/office/drawing/2014/main" val="2739022241"/>
                    </a:ext>
                  </a:extLst>
                </a:gridCol>
              </a:tblGrid>
              <a:tr h="284001">
                <a:tc>
                  <a:txBody>
                    <a:bodyPr/>
                    <a:lstStyle/>
                    <a:p>
                      <a:r>
                        <a:rPr lang="fr-FR" dirty="0" err="1"/>
                        <a:t>EBOs</a:t>
                      </a:r>
                      <a:r>
                        <a:rPr lang="fr-FR" dirty="0"/>
                        <a:t> </a:t>
                      </a:r>
                      <a:r>
                        <a:rPr lang="fr-FR" dirty="0" err="1"/>
                        <a:t>established</a:t>
                      </a:r>
                      <a:r>
                        <a:rPr lang="fr-FR" dirty="0"/>
                        <a:t> in 2020 (2)</a:t>
                      </a:r>
                      <a:endParaRPr lang="en-GB" dirty="0"/>
                    </a:p>
                  </a:txBody>
                  <a:tcPr>
                    <a:solidFill>
                      <a:srgbClr val="0070C0"/>
                    </a:solidFill>
                  </a:tcPr>
                </a:tc>
                <a:extLst>
                  <a:ext uri="{0D108BD9-81ED-4DB2-BD59-A6C34878D82A}">
                    <a16:rowId xmlns:a16="http://schemas.microsoft.com/office/drawing/2014/main" val="2837418248"/>
                  </a:ext>
                </a:extLst>
              </a:tr>
              <a:tr h="814735">
                <a:tc>
                  <a:txBody>
                    <a:bodyPr/>
                    <a:lstStyle/>
                    <a:p>
                      <a:r>
                        <a:rPr lang="fr-FR" sz="1800" kern="1200" dirty="0">
                          <a:effectLst/>
                        </a:rPr>
                        <a:t>Cameroun</a:t>
                      </a:r>
                    </a:p>
                    <a:p>
                      <a:r>
                        <a:rPr lang="fr-FR" sz="1800" kern="1200" dirty="0" err="1">
                          <a:effectLst/>
                        </a:rPr>
                        <a:t>Guinea</a:t>
                      </a:r>
                      <a:r>
                        <a:rPr lang="fr-FR" sz="1800" kern="1200" dirty="0">
                          <a:effectLst/>
                        </a:rPr>
                        <a:t> Conakry </a:t>
                      </a:r>
                    </a:p>
                  </a:txBody>
                  <a:tcPr>
                    <a:solidFill>
                      <a:schemeClr val="accent5">
                        <a:lumMod val="20000"/>
                        <a:lumOff val="80000"/>
                      </a:schemeClr>
                    </a:solidFill>
                  </a:tcPr>
                </a:tc>
                <a:extLst>
                  <a:ext uri="{0D108BD9-81ED-4DB2-BD59-A6C34878D82A}">
                    <a16:rowId xmlns:a16="http://schemas.microsoft.com/office/drawing/2014/main" val="2856376473"/>
                  </a:ext>
                </a:extLst>
              </a:tr>
            </a:tbl>
          </a:graphicData>
        </a:graphic>
      </p:graphicFrame>
    </p:spTree>
    <p:extLst>
      <p:ext uri="{BB962C8B-B14F-4D97-AF65-F5344CB8AC3E}">
        <p14:creationId xmlns:p14="http://schemas.microsoft.com/office/powerpoint/2010/main" val="6455277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SB4A Platform: SB4A Survey </a:t>
            </a:r>
            <a:endParaRPr lang="en-GB" dirty="0"/>
          </a:p>
        </p:txBody>
      </p:sp>
      <p:graphicFrame>
        <p:nvGraphicFramePr>
          <p:cNvPr id="8" name="Table 7">
            <a:extLst>
              <a:ext uri="{FF2B5EF4-FFF2-40B4-BE49-F238E27FC236}">
                <a16:creationId xmlns:a16="http://schemas.microsoft.com/office/drawing/2014/main" id="{DA42F1D8-A3E5-4AC4-8D61-7D83B404A30C}"/>
              </a:ext>
            </a:extLst>
          </p:cNvPr>
          <p:cNvGraphicFramePr>
            <a:graphicFrameLocks noGrp="1"/>
          </p:cNvGraphicFramePr>
          <p:nvPr>
            <p:extLst>
              <p:ext uri="{D42A27DB-BD31-4B8C-83A1-F6EECF244321}">
                <p14:modId xmlns:p14="http://schemas.microsoft.com/office/powerpoint/2010/main" val="3798163785"/>
              </p:ext>
            </p:extLst>
          </p:nvPr>
        </p:nvGraphicFramePr>
        <p:xfrm>
          <a:off x="4311538" y="1496373"/>
          <a:ext cx="7747351" cy="4466277"/>
        </p:xfrm>
        <a:graphic>
          <a:graphicData uri="http://schemas.openxmlformats.org/drawingml/2006/table">
            <a:tbl>
              <a:tblPr firstRow="1" firstCol="1" bandRow="1">
                <a:tableStyleId>{1E171933-4619-4E11-9A3F-F7608DF75F80}</a:tableStyleId>
              </a:tblPr>
              <a:tblGrid>
                <a:gridCol w="4025132">
                  <a:extLst>
                    <a:ext uri="{9D8B030D-6E8A-4147-A177-3AD203B41FA5}">
                      <a16:colId xmlns:a16="http://schemas.microsoft.com/office/drawing/2014/main" val="20000"/>
                    </a:ext>
                  </a:extLst>
                </a:gridCol>
                <a:gridCol w="3722219">
                  <a:extLst>
                    <a:ext uri="{9D8B030D-6E8A-4147-A177-3AD203B41FA5}">
                      <a16:colId xmlns:a16="http://schemas.microsoft.com/office/drawing/2014/main" val="20001"/>
                    </a:ext>
                  </a:extLst>
                </a:gridCol>
              </a:tblGrid>
              <a:tr h="170577">
                <a:tc>
                  <a:txBody>
                    <a:bodyPr/>
                    <a:lstStyle/>
                    <a:p>
                      <a:pPr algn="just">
                        <a:lnSpc>
                          <a:spcPct val="107000"/>
                        </a:lnSpc>
                        <a:spcAft>
                          <a:spcPts val="0"/>
                        </a:spcAft>
                      </a:pPr>
                      <a:r>
                        <a:rPr lang="fr-BE" sz="1100" dirty="0" err="1">
                          <a:effectLst/>
                        </a:rPr>
                        <a:t>Strenghts</a:t>
                      </a:r>
                      <a:r>
                        <a:rPr lang="fr-BE" sz="1100" dirty="0">
                          <a:effectLst/>
                        </a:rPr>
                        <a:t> </a:t>
                      </a:r>
                      <a:endParaRPr lang="fr-BE" sz="1100" b="0" i="0" dirty="0">
                        <a:effectLst/>
                        <a:latin typeface="Calibri" panose="020F0502020204030204" pitchFamily="34" charset="0"/>
                        <a:ea typeface="Calibri" panose="020F0502020204030204" pitchFamily="34" charset="0"/>
                        <a:cs typeface="Times New Roman" panose="02020603050405020304" pitchFamily="18" charset="0"/>
                      </a:endParaRPr>
                    </a:p>
                  </a:txBody>
                  <a:tcPr marL="53921" marR="53921" marT="0" marB="0"/>
                </a:tc>
                <a:tc>
                  <a:txBody>
                    <a:bodyPr/>
                    <a:lstStyle/>
                    <a:p>
                      <a:pPr marL="0" algn="just" defTabSz="457200" rtl="0" eaLnBrk="1" latinLnBrk="0" hangingPunct="1">
                        <a:lnSpc>
                          <a:spcPct val="107000"/>
                        </a:lnSpc>
                        <a:spcAft>
                          <a:spcPts val="0"/>
                        </a:spcAft>
                      </a:pPr>
                      <a:r>
                        <a:rPr lang="fr-BE" sz="1100" kern="1200" dirty="0" err="1">
                          <a:effectLst/>
                        </a:rPr>
                        <a:t>Weaknesses</a:t>
                      </a:r>
                      <a:r>
                        <a:rPr lang="fr-BE" sz="1100" kern="1200" dirty="0">
                          <a:effectLst/>
                        </a:rPr>
                        <a:t> </a:t>
                      </a:r>
                      <a:endParaRPr lang="fr-BE" sz="1100" b="1" i="0" kern="1200" dirty="0">
                        <a:solidFill>
                          <a:schemeClr val="dk1"/>
                        </a:solidFill>
                        <a:effectLst/>
                        <a:latin typeface="+mn-lt"/>
                        <a:ea typeface="+mn-ea"/>
                        <a:cs typeface="+mn-cs"/>
                      </a:endParaRPr>
                    </a:p>
                  </a:txBody>
                  <a:tcPr marL="53921" marR="53921" marT="0" marB="0"/>
                </a:tc>
                <a:extLst>
                  <a:ext uri="{0D108BD9-81ED-4DB2-BD59-A6C34878D82A}">
                    <a16:rowId xmlns:a16="http://schemas.microsoft.com/office/drawing/2014/main" val="10000"/>
                  </a:ext>
                </a:extLst>
              </a:tr>
              <a:tr h="1991324">
                <a:tc>
                  <a:txBody>
                    <a:bodyPr/>
                    <a:lstStyle/>
                    <a:p>
                      <a:pPr algn="just">
                        <a:lnSpc>
                          <a:spcPct val="107000"/>
                        </a:lnSpc>
                        <a:spcAft>
                          <a:spcPts val="0"/>
                        </a:spcAft>
                      </a:pPr>
                      <a:r>
                        <a:rPr lang="en-US" sz="1100" b="0" dirty="0">
                          <a:effectLst/>
                        </a:rPr>
                        <a:t>An </a:t>
                      </a:r>
                      <a:r>
                        <a:rPr lang="en-US" sz="1100" b="1" dirty="0">
                          <a:effectLst/>
                        </a:rPr>
                        <a:t>EU Business Group </a:t>
                      </a:r>
                      <a:r>
                        <a:rPr lang="en-US" sz="1100" b="0" dirty="0">
                          <a:effectLst/>
                        </a:rPr>
                        <a:t>since about 3 years, comprised of business associations from EU Member States namely chambers/associations from France, Germany, Netherlands, Austria, Portugal, Spain, UK, and Italy. The Club is in the process of registering formally in Mozambique and of adopting more formal structures and a statute. In 2019 the EUD participated in efforts to foster public-private dialogue through: promoting the creation of the Euro Chamber with the participation of EU MS existing Chambers and non EU as associates, which is the formalization of the previous informal group called European Business Club.</a:t>
                      </a:r>
                      <a:r>
                        <a:rPr lang="en-GB" sz="1100" b="0" dirty="0">
                          <a:effectLst/>
                        </a:rPr>
                        <a:t> </a:t>
                      </a:r>
                      <a:endParaRPr lang="fr-BE"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53921" marR="53921" marT="0" marB="0"/>
                </a:tc>
                <a:tc>
                  <a:txBody>
                    <a:bodyPr/>
                    <a:lstStyle/>
                    <a:p>
                      <a:pPr algn="just">
                        <a:lnSpc>
                          <a:spcPct val="107000"/>
                        </a:lnSpc>
                        <a:spcAft>
                          <a:spcPts val="0"/>
                        </a:spcAft>
                      </a:pPr>
                      <a:r>
                        <a:rPr lang="en-US" sz="1100" dirty="0">
                          <a:effectLst/>
                        </a:rPr>
                        <a:t>Broader dialogue is more prominent for </a:t>
                      </a:r>
                      <a:r>
                        <a:rPr lang="en-US" sz="1100" b="1" dirty="0">
                          <a:effectLst/>
                        </a:rPr>
                        <a:t>trade facilitation </a:t>
                      </a:r>
                      <a:r>
                        <a:rPr lang="en-US" sz="1100" dirty="0">
                          <a:effectLst/>
                        </a:rPr>
                        <a:t>issues, </a:t>
                      </a:r>
                      <a:r>
                        <a:rPr lang="en-US" sz="1100" b="1" dirty="0">
                          <a:effectLst/>
                        </a:rPr>
                        <a:t>not so structured yet on investment climate</a:t>
                      </a:r>
                      <a:r>
                        <a:rPr lang="en-US" sz="1100" dirty="0">
                          <a:effectLst/>
                        </a:rPr>
                        <a:t>. </a:t>
                      </a:r>
                      <a:endParaRPr lang="fr-BE" sz="1100" dirty="0">
                        <a:effectLst/>
                      </a:endParaRPr>
                    </a:p>
                    <a:p>
                      <a:pPr algn="just">
                        <a:lnSpc>
                          <a:spcPct val="107000"/>
                        </a:lnSpc>
                        <a:spcAft>
                          <a:spcPts val="0"/>
                        </a:spcAft>
                      </a:pPr>
                      <a:r>
                        <a:rPr lang="en-US" sz="1100" dirty="0">
                          <a:effectLst/>
                        </a:rPr>
                        <a:t> </a:t>
                      </a:r>
                      <a:endParaRPr lang="fr-BE" sz="1100" dirty="0">
                        <a:effectLst/>
                      </a:endParaRPr>
                    </a:p>
                    <a:p>
                      <a:pPr algn="just">
                        <a:lnSpc>
                          <a:spcPct val="107000"/>
                        </a:lnSpc>
                        <a:spcAft>
                          <a:spcPts val="0"/>
                        </a:spcAft>
                      </a:pPr>
                      <a:r>
                        <a:rPr lang="en-US" sz="1100" dirty="0">
                          <a:effectLst/>
                        </a:rPr>
                        <a:t>CTA (main PSO) which is long established, widely recognized and is systematically involved in PPD, </a:t>
                      </a:r>
                      <a:r>
                        <a:rPr lang="en-US" sz="1100" b="1" dirty="0">
                          <a:effectLst/>
                        </a:rPr>
                        <a:t>does not represent all private sector</a:t>
                      </a:r>
                      <a:r>
                        <a:rPr lang="en-US" sz="1100" dirty="0">
                          <a:effectLst/>
                        </a:rPr>
                        <a:t>; specifically micro, small and medium enterprises, youth business associations and women entrepreneur associations and related issues are underrepresented in dialogue forums</a:t>
                      </a:r>
                      <a:endParaRPr lang="fr-BE" sz="1100" dirty="0">
                        <a:effectLst/>
                      </a:endParaRPr>
                    </a:p>
                    <a:p>
                      <a:pPr algn="just">
                        <a:lnSpc>
                          <a:spcPct val="107000"/>
                        </a:lnSpc>
                        <a:spcAft>
                          <a:spcPts val="0"/>
                        </a:spcAft>
                      </a:pPr>
                      <a:r>
                        <a:rPr lang="en-US" sz="1100" dirty="0">
                          <a:effectLst/>
                        </a:rPr>
                        <a:t> </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921" marR="53921" marT="0" marB="0"/>
                </a:tc>
                <a:extLst>
                  <a:ext uri="{0D108BD9-81ED-4DB2-BD59-A6C34878D82A}">
                    <a16:rowId xmlns:a16="http://schemas.microsoft.com/office/drawing/2014/main" val="10001"/>
                  </a:ext>
                </a:extLst>
              </a:tr>
              <a:tr h="170577">
                <a:tc>
                  <a:txBody>
                    <a:bodyPr/>
                    <a:lstStyle/>
                    <a:p>
                      <a:pPr algn="just">
                        <a:lnSpc>
                          <a:spcPct val="107000"/>
                        </a:lnSpc>
                        <a:spcAft>
                          <a:spcPts val="0"/>
                        </a:spcAft>
                      </a:pPr>
                      <a:r>
                        <a:rPr lang="fr-BE" sz="1100" b="1" kern="1200" dirty="0" err="1">
                          <a:solidFill>
                            <a:schemeClr val="lt1"/>
                          </a:solidFill>
                          <a:effectLst/>
                          <a:latin typeface="+mn-lt"/>
                          <a:ea typeface="+mn-ea"/>
                          <a:cs typeface="+mn-cs"/>
                        </a:rPr>
                        <a:t>Opportunities</a:t>
                      </a:r>
                      <a:r>
                        <a:rPr lang="fr-BE" sz="1100" b="1" kern="1200" dirty="0">
                          <a:solidFill>
                            <a:schemeClr val="lt1"/>
                          </a:solidFill>
                          <a:effectLst/>
                          <a:latin typeface="+mn-lt"/>
                          <a:ea typeface="+mn-ea"/>
                          <a:cs typeface="+mn-cs"/>
                        </a:rPr>
                        <a:t> </a:t>
                      </a:r>
                    </a:p>
                  </a:txBody>
                  <a:tcPr marL="53921" marR="53921" marT="0" marB="0">
                    <a:solidFill>
                      <a:schemeClr val="accent4"/>
                    </a:solidFill>
                  </a:tcPr>
                </a:tc>
                <a:tc>
                  <a:txBody>
                    <a:bodyPr/>
                    <a:lstStyle/>
                    <a:p>
                      <a:pPr algn="just">
                        <a:lnSpc>
                          <a:spcPct val="107000"/>
                        </a:lnSpc>
                        <a:spcAft>
                          <a:spcPts val="0"/>
                        </a:spcAft>
                      </a:pPr>
                      <a:r>
                        <a:rPr lang="fr-BE" sz="1100" b="1" kern="1200" dirty="0" err="1">
                          <a:solidFill>
                            <a:schemeClr val="lt1"/>
                          </a:solidFill>
                          <a:effectLst/>
                          <a:latin typeface="+mn-lt"/>
                          <a:ea typeface="+mn-ea"/>
                          <a:cs typeface="+mn-cs"/>
                        </a:rPr>
                        <a:t>Threats</a:t>
                      </a:r>
                      <a:r>
                        <a:rPr lang="fr-BE" sz="1100" b="1" kern="1200" dirty="0">
                          <a:solidFill>
                            <a:schemeClr val="lt1"/>
                          </a:solidFill>
                          <a:effectLst/>
                          <a:latin typeface="+mn-lt"/>
                          <a:ea typeface="+mn-ea"/>
                          <a:cs typeface="+mn-cs"/>
                        </a:rPr>
                        <a:t> </a:t>
                      </a:r>
                    </a:p>
                  </a:txBody>
                  <a:tcPr marL="53921" marR="53921" marT="0" marB="0">
                    <a:solidFill>
                      <a:schemeClr val="accent4"/>
                    </a:solidFill>
                  </a:tcPr>
                </a:tc>
                <a:extLst>
                  <a:ext uri="{0D108BD9-81ED-4DB2-BD59-A6C34878D82A}">
                    <a16:rowId xmlns:a16="http://schemas.microsoft.com/office/drawing/2014/main" val="10002"/>
                  </a:ext>
                </a:extLst>
              </a:tr>
              <a:tr h="2133799">
                <a:tc>
                  <a:txBody>
                    <a:bodyPr/>
                    <a:lstStyle/>
                    <a:p>
                      <a:pPr algn="just">
                        <a:lnSpc>
                          <a:spcPct val="107000"/>
                        </a:lnSpc>
                        <a:spcAft>
                          <a:spcPts val="0"/>
                        </a:spcAft>
                      </a:pPr>
                      <a:r>
                        <a:rPr lang="en-US" sz="1100" b="0" dirty="0">
                          <a:effectLst/>
                        </a:rPr>
                        <a:t>The EUD does participate at efforts to foster PPD through: </a:t>
                      </a:r>
                      <a:r>
                        <a:rPr lang="en-US" sz="1100" b="1" dirty="0">
                          <a:effectLst/>
                        </a:rPr>
                        <a:t>Supporting the creation of the EBO </a:t>
                      </a:r>
                      <a:r>
                        <a:rPr lang="en-US" sz="1100" b="0" dirty="0">
                          <a:effectLst/>
                        </a:rPr>
                        <a:t>with the participation of EU MS existing Chambers; </a:t>
                      </a:r>
                      <a:r>
                        <a:rPr lang="en-US" sz="1100" b="1" dirty="0">
                          <a:effectLst/>
                        </a:rPr>
                        <a:t>Organizing events </a:t>
                      </a:r>
                      <a:r>
                        <a:rPr lang="en-US" sz="1100" b="0" dirty="0">
                          <a:effectLst/>
                        </a:rPr>
                        <a:t>as in the framework of the Europe Week, focused on EPA and new financing instruments; </a:t>
                      </a:r>
                      <a:r>
                        <a:rPr lang="en-US" sz="1100" b="1" dirty="0">
                          <a:effectLst/>
                        </a:rPr>
                        <a:t>Attending wider initiatives </a:t>
                      </a:r>
                      <a:r>
                        <a:rPr lang="en-US" sz="1100" b="0" dirty="0">
                          <a:effectLst/>
                        </a:rPr>
                        <a:t>like CTA´s Annual Private Sector Conference (CASP); </a:t>
                      </a:r>
                      <a:r>
                        <a:rPr lang="en-US" sz="1100" b="1" dirty="0">
                          <a:effectLst/>
                        </a:rPr>
                        <a:t>Maintaining a dialogue</a:t>
                      </a:r>
                      <a:r>
                        <a:rPr lang="en-US" sz="1100" b="0" dirty="0">
                          <a:effectLst/>
                        </a:rPr>
                        <a:t> (formal and informal), in Maputo and in provinces, with representatives of the private sector and in connection with our political and policy dialogue; Launching a new EIP programme with a component of support to IC, 3</a:t>
                      </a:r>
                      <a:r>
                        <a:rPr lang="en-US" sz="1100" b="0" baseline="30000" dirty="0">
                          <a:effectLst/>
                        </a:rPr>
                        <a:t>rd</a:t>
                      </a:r>
                      <a:r>
                        <a:rPr lang="en-US" sz="1100" b="0" dirty="0">
                          <a:effectLst/>
                        </a:rPr>
                        <a:t>  pillar</a:t>
                      </a:r>
                      <a:r>
                        <a:rPr lang="en-US" sz="1100" dirty="0">
                          <a:effectLst/>
                        </a:rPr>
                        <a:t>. </a:t>
                      </a:r>
                      <a:endParaRPr lang="fr-BE"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53921" marR="53921" marT="0" marB="0"/>
                </a:tc>
                <a:tc>
                  <a:txBody>
                    <a:bodyPr/>
                    <a:lstStyle/>
                    <a:p>
                      <a:pPr algn="just">
                        <a:lnSpc>
                          <a:spcPct val="107000"/>
                        </a:lnSpc>
                        <a:spcAft>
                          <a:spcPts val="0"/>
                        </a:spcAft>
                      </a:pPr>
                      <a:r>
                        <a:rPr lang="en-US" sz="1100" b="1" dirty="0">
                          <a:effectLst/>
                        </a:rPr>
                        <a:t>PPD is not inclusive</a:t>
                      </a:r>
                      <a:r>
                        <a:rPr lang="en-US" sz="1100" dirty="0">
                          <a:effectLst/>
                        </a:rPr>
                        <a:t>:  </a:t>
                      </a:r>
                      <a:r>
                        <a:rPr lang="en-US" sz="1100" b="1" dirty="0">
                          <a:effectLst/>
                        </a:rPr>
                        <a:t>large companies and companies of government/business elite are better placed</a:t>
                      </a:r>
                      <a:r>
                        <a:rPr lang="en-US" sz="1100" dirty="0">
                          <a:effectLst/>
                        </a:rPr>
                        <a:t> to contribute to and to steer PPD. </a:t>
                      </a:r>
                      <a:r>
                        <a:rPr lang="en-US" sz="1100" b="1" dirty="0">
                          <a:effectLst/>
                        </a:rPr>
                        <a:t>Women and young people do not participate to PPD</a:t>
                      </a:r>
                      <a:r>
                        <a:rPr lang="en-US" sz="1100" dirty="0">
                          <a:effectLst/>
                        </a:rPr>
                        <a:t>, and Gender specific issues related to business environment are not discussed. </a:t>
                      </a:r>
                      <a:endParaRPr lang="fr-BE" sz="1100" dirty="0">
                        <a:effectLst/>
                      </a:endParaRPr>
                    </a:p>
                    <a:p>
                      <a:pPr algn="just">
                        <a:lnSpc>
                          <a:spcPct val="107000"/>
                        </a:lnSpc>
                        <a:spcAft>
                          <a:spcPts val="0"/>
                        </a:spcAft>
                      </a:pPr>
                      <a:r>
                        <a:rPr lang="en-US" sz="1100" dirty="0">
                          <a:effectLst/>
                        </a:rPr>
                        <a:t> </a:t>
                      </a:r>
                      <a:endParaRPr lang="fr-BE" sz="1100" dirty="0">
                        <a:effectLst/>
                      </a:endParaRPr>
                    </a:p>
                    <a:p>
                      <a:pPr algn="just">
                        <a:lnSpc>
                          <a:spcPct val="107000"/>
                        </a:lnSpc>
                        <a:spcAft>
                          <a:spcPts val="0"/>
                        </a:spcAft>
                      </a:pPr>
                      <a:r>
                        <a:rPr lang="en-US" sz="1100" dirty="0">
                          <a:effectLst/>
                        </a:rPr>
                        <a:t>In addition, CTA is often criticized for not representing all private sector; specifically micro, small and medium enterprises, thus related issues are underrepresented in dialogue forums, which limits their impact on policy. </a:t>
                      </a:r>
                      <a:endParaRPr lang="fr-BE" sz="1100" dirty="0">
                        <a:effectLst/>
                      </a:endParaRPr>
                    </a:p>
                    <a:p>
                      <a:pPr algn="just">
                        <a:lnSpc>
                          <a:spcPct val="107000"/>
                        </a:lnSpc>
                        <a:spcAft>
                          <a:spcPts val="0"/>
                        </a:spcAft>
                      </a:pPr>
                      <a:r>
                        <a:rPr lang="en-US" sz="1100" dirty="0">
                          <a:effectLst/>
                        </a:rPr>
                        <a:t> </a:t>
                      </a:r>
                      <a:endParaRPr lang="fr-B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3921" marR="53921" marT="0" marB="0"/>
                </a:tc>
                <a:extLst>
                  <a:ext uri="{0D108BD9-81ED-4DB2-BD59-A6C34878D82A}">
                    <a16:rowId xmlns:a16="http://schemas.microsoft.com/office/drawing/2014/main" val="10003"/>
                  </a:ext>
                </a:extLst>
              </a:tr>
            </a:tbl>
          </a:graphicData>
        </a:graphic>
      </p:graphicFrame>
      <p:graphicFrame>
        <p:nvGraphicFramePr>
          <p:cNvPr id="9" name="Chart 8">
            <a:extLst>
              <a:ext uri="{FF2B5EF4-FFF2-40B4-BE49-F238E27FC236}">
                <a16:creationId xmlns:a16="http://schemas.microsoft.com/office/drawing/2014/main" id="{5D337AB8-D0BB-4339-8BE2-05754BE1B1B1}"/>
              </a:ext>
            </a:extLst>
          </p:cNvPr>
          <p:cNvGraphicFramePr/>
          <p:nvPr>
            <p:extLst>
              <p:ext uri="{D42A27DB-BD31-4B8C-83A1-F6EECF244321}">
                <p14:modId xmlns:p14="http://schemas.microsoft.com/office/powerpoint/2010/main" val="3430392553"/>
              </p:ext>
            </p:extLst>
          </p:nvPr>
        </p:nvGraphicFramePr>
        <p:xfrm>
          <a:off x="210977" y="1381913"/>
          <a:ext cx="3886200" cy="36347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Table 9">
            <a:extLst>
              <a:ext uri="{FF2B5EF4-FFF2-40B4-BE49-F238E27FC236}">
                <a16:creationId xmlns:a16="http://schemas.microsoft.com/office/drawing/2014/main" id="{78242DE8-D998-4A90-AC6E-4797B0E20E02}"/>
              </a:ext>
            </a:extLst>
          </p:cNvPr>
          <p:cNvGraphicFramePr>
            <a:graphicFrameLocks noGrp="1"/>
          </p:cNvGraphicFramePr>
          <p:nvPr>
            <p:extLst>
              <p:ext uri="{D42A27DB-BD31-4B8C-83A1-F6EECF244321}">
                <p14:modId xmlns:p14="http://schemas.microsoft.com/office/powerpoint/2010/main" val="2738659326"/>
              </p:ext>
            </p:extLst>
          </p:nvPr>
        </p:nvGraphicFramePr>
        <p:xfrm>
          <a:off x="333398" y="4867584"/>
          <a:ext cx="3870960" cy="1104900"/>
        </p:xfrm>
        <a:graphic>
          <a:graphicData uri="http://schemas.openxmlformats.org/drawingml/2006/table">
            <a:tbl>
              <a:tblPr>
                <a:tableStyleId>{5C22544A-7EE6-4342-B048-85BDC9FD1C3A}</a:tableStyleId>
              </a:tblPr>
              <a:tblGrid>
                <a:gridCol w="3060700">
                  <a:extLst>
                    <a:ext uri="{9D8B030D-6E8A-4147-A177-3AD203B41FA5}">
                      <a16:colId xmlns:a16="http://schemas.microsoft.com/office/drawing/2014/main" val="3129238844"/>
                    </a:ext>
                  </a:extLst>
                </a:gridCol>
                <a:gridCol w="810260">
                  <a:extLst>
                    <a:ext uri="{9D8B030D-6E8A-4147-A177-3AD203B41FA5}">
                      <a16:colId xmlns:a16="http://schemas.microsoft.com/office/drawing/2014/main" val="2775926178"/>
                    </a:ext>
                  </a:extLst>
                </a:gridCol>
              </a:tblGrid>
              <a:tr h="184150">
                <a:tc>
                  <a:txBody>
                    <a:bodyPr/>
                    <a:lstStyle/>
                    <a:p>
                      <a:pPr algn="l">
                        <a:lnSpc>
                          <a:spcPct val="107000"/>
                        </a:lnSpc>
                        <a:spcAft>
                          <a:spcPts val="0"/>
                        </a:spcAft>
                      </a:pPr>
                      <a:r>
                        <a:rPr lang="fr-BE" sz="1100" dirty="0" err="1">
                          <a:solidFill>
                            <a:schemeClr val="tx1">
                              <a:lumMod val="50000"/>
                            </a:schemeClr>
                          </a:solidFill>
                          <a:effectLst/>
                        </a:rPr>
                        <a:t>Other</a:t>
                      </a:r>
                      <a:r>
                        <a:rPr lang="fr-BE" sz="1100" dirty="0">
                          <a:solidFill>
                            <a:schemeClr val="tx1">
                              <a:lumMod val="50000"/>
                            </a:schemeClr>
                          </a:solidFill>
                          <a:effectLst/>
                        </a:rPr>
                        <a:t> main </a:t>
                      </a:r>
                      <a:r>
                        <a:rPr lang="fr-BE" sz="1100" dirty="0" err="1">
                          <a:solidFill>
                            <a:schemeClr val="tx1">
                              <a:lumMod val="50000"/>
                            </a:schemeClr>
                          </a:solidFill>
                          <a:effectLst/>
                        </a:rPr>
                        <a:t>features</a:t>
                      </a:r>
                      <a:r>
                        <a:rPr lang="fr-BE" sz="1100" dirty="0">
                          <a:solidFill>
                            <a:schemeClr val="tx1">
                              <a:lumMod val="50000"/>
                            </a:schemeClr>
                          </a:solidFill>
                          <a:effectLst/>
                        </a:rPr>
                        <a:t>  </a:t>
                      </a:r>
                      <a:endParaRPr lang="en-GB" sz="11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solidFill>
                      <a:srgbClr val="0070C0"/>
                    </a:solidFill>
                  </a:tcPr>
                </a:tc>
                <a:tc>
                  <a:txBody>
                    <a:bodyPr/>
                    <a:lstStyle/>
                    <a:p>
                      <a:pPr algn="l">
                        <a:lnSpc>
                          <a:spcPct val="107000"/>
                        </a:lnSpc>
                        <a:spcAft>
                          <a:spcPts val="0"/>
                        </a:spcAft>
                      </a:pPr>
                      <a:r>
                        <a:rPr lang="fr-BE"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solidFill>
                      <a:srgbClr val="0070C0"/>
                    </a:solidFill>
                  </a:tcPr>
                </a:tc>
                <a:extLst>
                  <a:ext uri="{0D108BD9-81ED-4DB2-BD59-A6C34878D82A}">
                    <a16:rowId xmlns:a16="http://schemas.microsoft.com/office/drawing/2014/main" val="2918680227"/>
                  </a:ext>
                </a:extLst>
              </a:tr>
              <a:tr h="184150">
                <a:tc>
                  <a:txBody>
                    <a:bodyPr/>
                    <a:lstStyle/>
                    <a:p>
                      <a:pPr algn="l">
                        <a:lnSpc>
                          <a:spcPct val="107000"/>
                        </a:lnSpc>
                        <a:spcAft>
                          <a:spcPts val="0"/>
                        </a:spcAft>
                      </a:pPr>
                      <a:r>
                        <a:rPr lang="en-US" sz="1100" dirty="0">
                          <a:solidFill>
                            <a:schemeClr val="tx1">
                              <a:lumMod val="50000"/>
                            </a:schemeClr>
                          </a:solidFill>
                          <a:effectLst/>
                        </a:rPr>
                        <a:t>PPD established</a:t>
                      </a:r>
                      <a:endParaRPr lang="en-GB" sz="11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tc>
                <a:tc>
                  <a:txBody>
                    <a:bodyPr/>
                    <a:lstStyle/>
                    <a:p>
                      <a:pPr algn="r">
                        <a:lnSpc>
                          <a:spcPct val="107000"/>
                        </a:lnSpc>
                        <a:spcAft>
                          <a:spcPts val="0"/>
                        </a:spcAft>
                      </a:pPr>
                      <a:r>
                        <a:rPr lang="en-US" sz="1100" dirty="0">
                          <a:effectLst/>
                        </a:rPr>
                        <a:t>Yes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solidFill>
                      <a:srgbClr val="00B050"/>
                    </a:solidFill>
                  </a:tcPr>
                </a:tc>
                <a:extLst>
                  <a:ext uri="{0D108BD9-81ED-4DB2-BD59-A6C34878D82A}">
                    <a16:rowId xmlns:a16="http://schemas.microsoft.com/office/drawing/2014/main" val="1882574872"/>
                  </a:ext>
                </a:extLst>
              </a:tr>
              <a:tr h="184150">
                <a:tc>
                  <a:txBody>
                    <a:bodyPr/>
                    <a:lstStyle/>
                    <a:p>
                      <a:pPr algn="l">
                        <a:lnSpc>
                          <a:spcPct val="107000"/>
                        </a:lnSpc>
                        <a:spcAft>
                          <a:spcPts val="0"/>
                        </a:spcAft>
                      </a:pPr>
                      <a:r>
                        <a:rPr lang="en-US" sz="1100" dirty="0">
                          <a:solidFill>
                            <a:schemeClr val="tx1">
                              <a:lumMod val="50000"/>
                            </a:schemeClr>
                          </a:solidFill>
                          <a:effectLst/>
                        </a:rPr>
                        <a:t>Involvement of EUD in PPD  </a:t>
                      </a:r>
                      <a:endParaRPr lang="en-GB" sz="11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tc>
                <a:tc>
                  <a:txBody>
                    <a:bodyPr/>
                    <a:lstStyle/>
                    <a:p>
                      <a:pPr algn="l">
                        <a:lnSpc>
                          <a:spcPct val="107000"/>
                        </a:lnSpc>
                        <a:spcAft>
                          <a:spcPts val="0"/>
                        </a:spcAft>
                        <a:tabLst>
                          <a:tab pos="386080" algn="ctr"/>
                          <a:tab pos="772160" algn="r"/>
                        </a:tabLst>
                      </a:pPr>
                      <a:r>
                        <a:rPr lang="en-US" sz="1100" dirty="0">
                          <a:effectLst/>
                        </a:rPr>
                        <a:t>		Yes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solidFill>
                      <a:srgbClr val="00B050"/>
                    </a:solidFill>
                  </a:tcPr>
                </a:tc>
                <a:extLst>
                  <a:ext uri="{0D108BD9-81ED-4DB2-BD59-A6C34878D82A}">
                    <a16:rowId xmlns:a16="http://schemas.microsoft.com/office/drawing/2014/main" val="3074817271"/>
                  </a:ext>
                </a:extLst>
              </a:tr>
              <a:tr h="184150">
                <a:tc>
                  <a:txBody>
                    <a:bodyPr/>
                    <a:lstStyle/>
                    <a:p>
                      <a:pPr algn="l">
                        <a:lnSpc>
                          <a:spcPct val="107000"/>
                        </a:lnSpc>
                        <a:spcAft>
                          <a:spcPts val="0"/>
                        </a:spcAft>
                      </a:pPr>
                      <a:r>
                        <a:rPr lang="en-US" sz="1100" dirty="0">
                          <a:solidFill>
                            <a:schemeClr val="tx1">
                              <a:lumMod val="50000"/>
                            </a:schemeClr>
                          </a:solidFill>
                          <a:effectLst/>
                        </a:rPr>
                        <a:t>Presence of EU Chamber of Commerce  </a:t>
                      </a:r>
                      <a:endParaRPr lang="en-GB" sz="11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tc>
                <a:tc>
                  <a:txBody>
                    <a:bodyPr/>
                    <a:lstStyle/>
                    <a:p>
                      <a:pPr algn="r">
                        <a:lnSpc>
                          <a:spcPct val="107000"/>
                        </a:lnSpc>
                        <a:spcAft>
                          <a:spcPts val="0"/>
                        </a:spcAft>
                      </a:pPr>
                      <a:r>
                        <a:rPr lang="en-US" sz="1100" dirty="0">
                          <a:effectLst/>
                        </a:rPr>
                        <a:t>Yes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solidFill>
                      <a:srgbClr val="00B050"/>
                    </a:solidFill>
                  </a:tcPr>
                </a:tc>
                <a:extLst>
                  <a:ext uri="{0D108BD9-81ED-4DB2-BD59-A6C34878D82A}">
                    <a16:rowId xmlns:a16="http://schemas.microsoft.com/office/drawing/2014/main" val="3880267050"/>
                  </a:ext>
                </a:extLst>
              </a:tr>
              <a:tr h="184150">
                <a:tc>
                  <a:txBody>
                    <a:bodyPr/>
                    <a:lstStyle/>
                    <a:p>
                      <a:pPr algn="l">
                        <a:lnSpc>
                          <a:spcPct val="107000"/>
                        </a:lnSpc>
                        <a:spcAft>
                          <a:spcPts val="0"/>
                        </a:spcAft>
                      </a:pPr>
                      <a:r>
                        <a:rPr lang="en-US" sz="1100" dirty="0">
                          <a:solidFill>
                            <a:schemeClr val="tx1">
                              <a:lumMod val="50000"/>
                            </a:schemeClr>
                          </a:solidFill>
                          <a:effectLst/>
                        </a:rPr>
                        <a:t>Presence of MS private sector organization </a:t>
                      </a:r>
                      <a:endParaRPr lang="en-GB" sz="11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tc>
                <a:tc>
                  <a:txBody>
                    <a:bodyPr/>
                    <a:lstStyle/>
                    <a:p>
                      <a:pPr algn="r">
                        <a:lnSpc>
                          <a:spcPct val="107000"/>
                        </a:lnSpc>
                        <a:spcAft>
                          <a:spcPts val="0"/>
                        </a:spcAft>
                      </a:pPr>
                      <a:r>
                        <a:rPr lang="en-US" sz="1100" dirty="0">
                          <a:effectLst/>
                        </a:rPr>
                        <a:t>Yes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solidFill>
                      <a:srgbClr val="00B050"/>
                    </a:solidFill>
                  </a:tcPr>
                </a:tc>
                <a:extLst>
                  <a:ext uri="{0D108BD9-81ED-4DB2-BD59-A6C34878D82A}">
                    <a16:rowId xmlns:a16="http://schemas.microsoft.com/office/drawing/2014/main" val="4117605068"/>
                  </a:ext>
                </a:extLst>
              </a:tr>
              <a:tr h="184150">
                <a:tc>
                  <a:txBody>
                    <a:bodyPr/>
                    <a:lstStyle/>
                    <a:p>
                      <a:pPr algn="l">
                        <a:lnSpc>
                          <a:spcPct val="107000"/>
                        </a:lnSpc>
                        <a:spcAft>
                          <a:spcPts val="0"/>
                        </a:spcAft>
                      </a:pPr>
                      <a:r>
                        <a:rPr lang="en-US" sz="1100" dirty="0">
                          <a:solidFill>
                            <a:schemeClr val="tx1">
                              <a:lumMod val="50000"/>
                            </a:schemeClr>
                          </a:solidFill>
                          <a:effectLst/>
                        </a:rPr>
                        <a:t>Organisation by EUD of outreach activities </a:t>
                      </a:r>
                      <a:endParaRPr lang="en-GB" sz="1100" dirty="0">
                        <a:solidFill>
                          <a:schemeClr val="tx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tc>
                <a:tc>
                  <a:txBody>
                    <a:bodyPr/>
                    <a:lstStyle/>
                    <a:p>
                      <a:pPr algn="r">
                        <a:lnSpc>
                          <a:spcPct val="107000"/>
                        </a:lnSpc>
                        <a:spcAft>
                          <a:spcPts val="0"/>
                        </a:spcAft>
                      </a:pPr>
                      <a:r>
                        <a:rPr lang="en-US" sz="1100" dirty="0">
                          <a:effectLst/>
                        </a:rPr>
                        <a:t>Yes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9050" marR="19050" marT="0" marB="0">
                    <a:solidFill>
                      <a:srgbClr val="00B050"/>
                    </a:solidFill>
                  </a:tcPr>
                </a:tc>
                <a:extLst>
                  <a:ext uri="{0D108BD9-81ED-4DB2-BD59-A6C34878D82A}">
                    <a16:rowId xmlns:a16="http://schemas.microsoft.com/office/drawing/2014/main" val="1761538493"/>
                  </a:ext>
                </a:extLst>
              </a:tr>
            </a:tbl>
          </a:graphicData>
        </a:graphic>
      </p:graphicFrame>
    </p:spTree>
    <p:extLst>
      <p:ext uri="{BB962C8B-B14F-4D97-AF65-F5344CB8AC3E}">
        <p14:creationId xmlns:p14="http://schemas.microsoft.com/office/powerpoint/2010/main" val="21419528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FR" dirty="0"/>
              <a:t>SB4A Platform </a:t>
            </a:r>
            <a:endParaRPr lang="en-GB" dirty="0"/>
          </a:p>
        </p:txBody>
      </p:sp>
      <p:sp>
        <p:nvSpPr>
          <p:cNvPr id="3" name="Subtitle 2"/>
          <p:cNvSpPr>
            <a:spLocks noGrp="1"/>
          </p:cNvSpPr>
          <p:nvPr>
            <p:ph type="subTitle" idx="1"/>
          </p:nvPr>
        </p:nvSpPr>
        <p:spPr/>
        <p:txBody>
          <a:bodyPr/>
          <a:lstStyle/>
          <a:p>
            <a:r>
              <a:rPr lang="fr-FR" dirty="0"/>
              <a:t>Example </a:t>
            </a:r>
            <a:r>
              <a:rPr lang="fr-FR" dirty="0" err="1"/>
              <a:t>from</a:t>
            </a:r>
            <a:r>
              <a:rPr lang="fr-FR" dirty="0"/>
              <a:t> the </a:t>
            </a:r>
            <a:r>
              <a:rPr lang="fr-FR" dirty="0" err="1"/>
              <a:t>field</a:t>
            </a:r>
            <a:r>
              <a:rPr lang="fr-FR" dirty="0"/>
              <a:t> – EU </a:t>
            </a:r>
            <a:r>
              <a:rPr lang="fr-FR" dirty="0" err="1"/>
              <a:t>Delegation</a:t>
            </a:r>
            <a:r>
              <a:rPr lang="fr-FR" dirty="0"/>
              <a:t> in Mali, Mitia </a:t>
            </a:r>
            <a:r>
              <a:rPr lang="fr-FR" dirty="0" err="1"/>
              <a:t>Gorguinpour</a:t>
            </a:r>
            <a:endParaRPr lang="en-GB" dirty="0"/>
          </a:p>
        </p:txBody>
      </p:sp>
    </p:spTree>
    <p:extLst>
      <p:ext uri="{BB962C8B-B14F-4D97-AF65-F5344CB8AC3E}">
        <p14:creationId xmlns:p14="http://schemas.microsoft.com/office/powerpoint/2010/main" val="6019991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7" y="1534511"/>
            <a:ext cx="8200699" cy="5044966"/>
          </a:xfrm>
        </p:spPr>
        <p:txBody>
          <a:bodyPr/>
          <a:lstStyle/>
          <a:p>
            <a:pPr marL="0" indent="0" algn="just">
              <a:buNone/>
            </a:pPr>
            <a:r>
              <a:rPr lang="fr-BE" sz="1800" b="1" u="sng" dirty="0" err="1"/>
              <a:t>Capacity</a:t>
            </a:r>
            <a:r>
              <a:rPr lang="fr-BE" sz="1800" b="1" u="sng" dirty="0"/>
              <a:t> building of CIEM (</a:t>
            </a:r>
            <a:r>
              <a:rPr lang="fr-BE" sz="1800" b="1" i="1" u="sng" dirty="0"/>
              <a:t>Conseil des Investisseurs Européens au Mali</a:t>
            </a:r>
            <a:r>
              <a:rPr lang="fr-BE" sz="1800" b="1" u="sng" dirty="0"/>
              <a:t>)</a:t>
            </a:r>
            <a:r>
              <a:rPr lang="fr-BE" sz="1800" b="1" dirty="0"/>
              <a:t> </a:t>
            </a:r>
          </a:p>
          <a:p>
            <a:pPr algn="just">
              <a:buFontTx/>
              <a:buChar char="-"/>
            </a:pPr>
            <a:r>
              <a:rPr lang="fr-BE" sz="1800" dirty="0"/>
              <a:t>Grant </a:t>
            </a:r>
            <a:r>
              <a:rPr lang="fr-BE" sz="1800" dirty="0" err="1"/>
              <a:t>contract</a:t>
            </a:r>
            <a:r>
              <a:rPr lang="fr-BE" sz="1800" dirty="0"/>
              <a:t> </a:t>
            </a:r>
            <a:r>
              <a:rPr lang="fr-BE" sz="1800" dirty="0" err="1"/>
              <a:t>signed</a:t>
            </a:r>
            <a:r>
              <a:rPr lang="fr-BE" sz="1800" dirty="0"/>
              <a:t> in July 2020 (100 000 EUR); 1-year duration.</a:t>
            </a:r>
          </a:p>
          <a:p>
            <a:pPr marL="0" indent="0" algn="just">
              <a:buNone/>
            </a:pPr>
            <a:r>
              <a:rPr lang="fr-BE" sz="1800" b="1" dirty="0" err="1"/>
              <a:t>Overall</a:t>
            </a:r>
            <a:r>
              <a:rPr lang="fr-BE" sz="1800" b="1" dirty="0"/>
              <a:t> objective</a:t>
            </a:r>
            <a:r>
              <a:rPr lang="fr-BE" sz="1800" dirty="0"/>
              <a:t> </a:t>
            </a:r>
            <a:r>
              <a:rPr lang="fr-BE" sz="1800" dirty="0">
                <a:sym typeface="Wingdings" panose="05000000000000000000" pitchFamily="2" charset="2"/>
              </a:rPr>
              <a:t> </a:t>
            </a:r>
            <a:r>
              <a:rPr lang="fr-BE" sz="1800" dirty="0" err="1">
                <a:sym typeface="Wingdings" panose="05000000000000000000" pitchFamily="2" charset="2"/>
              </a:rPr>
              <a:t>strengthening</a:t>
            </a:r>
            <a:r>
              <a:rPr lang="fr-BE" sz="1800" dirty="0">
                <a:sym typeface="Wingdings" panose="05000000000000000000" pitchFamily="2" charset="2"/>
              </a:rPr>
              <a:t> the </a:t>
            </a:r>
            <a:r>
              <a:rPr lang="fr-BE" sz="1800" dirty="0" err="1">
                <a:sym typeface="Wingdings" panose="05000000000000000000" pitchFamily="2" charset="2"/>
              </a:rPr>
              <a:t>capacity</a:t>
            </a:r>
            <a:r>
              <a:rPr lang="fr-BE" sz="1800" dirty="0">
                <a:sym typeface="Wingdings" panose="05000000000000000000" pitchFamily="2" charset="2"/>
              </a:rPr>
              <a:t> of CIEM in </a:t>
            </a:r>
            <a:r>
              <a:rPr lang="fr-BE" sz="1800" dirty="0" err="1">
                <a:sym typeface="Wingdings" panose="05000000000000000000" pitchFamily="2" charset="2"/>
              </a:rPr>
              <a:t>order</a:t>
            </a:r>
            <a:r>
              <a:rPr lang="fr-BE" sz="1800" dirty="0">
                <a:sym typeface="Wingdings" panose="05000000000000000000" pitchFamily="2" charset="2"/>
              </a:rPr>
              <a:t> to </a:t>
            </a:r>
            <a:r>
              <a:rPr lang="fr-BE" sz="1800" dirty="0" err="1">
                <a:sym typeface="Wingdings" panose="05000000000000000000" pitchFamily="2" charset="2"/>
              </a:rPr>
              <a:t>improve</a:t>
            </a:r>
            <a:r>
              <a:rPr lang="fr-BE" sz="1800" dirty="0">
                <a:sym typeface="Wingdings" panose="05000000000000000000" pitchFamily="2" charset="2"/>
              </a:rPr>
              <a:t> PPD and to </a:t>
            </a:r>
            <a:r>
              <a:rPr lang="fr-BE" sz="1800" dirty="0" err="1">
                <a:sym typeface="Wingdings" panose="05000000000000000000" pitchFamily="2" charset="2"/>
              </a:rPr>
              <a:t>promote</a:t>
            </a:r>
            <a:r>
              <a:rPr lang="fr-BE" sz="1800" dirty="0">
                <a:sym typeface="Wingdings" panose="05000000000000000000" pitchFamily="2" charset="2"/>
              </a:rPr>
              <a:t> an attractive business </a:t>
            </a:r>
            <a:r>
              <a:rPr lang="fr-BE" sz="1800" dirty="0" err="1">
                <a:sym typeface="Wingdings" panose="05000000000000000000" pitchFamily="2" charset="2"/>
              </a:rPr>
              <a:t>climate</a:t>
            </a:r>
            <a:endParaRPr lang="fr-BE" sz="1800" dirty="0">
              <a:sym typeface="Wingdings" panose="05000000000000000000" pitchFamily="2" charset="2"/>
            </a:endParaRPr>
          </a:p>
          <a:p>
            <a:pPr marL="0" indent="0" algn="just">
              <a:buNone/>
            </a:pPr>
            <a:r>
              <a:rPr lang="fr-BE" sz="1800" u="sng" dirty="0">
                <a:sym typeface="Wingdings" panose="05000000000000000000" pitchFamily="2" charset="2"/>
              </a:rPr>
              <a:t>Main </a:t>
            </a:r>
            <a:r>
              <a:rPr lang="fr-BE" sz="1800" u="sng" dirty="0" err="1">
                <a:sym typeface="Wingdings" panose="05000000000000000000" pitchFamily="2" charset="2"/>
              </a:rPr>
              <a:t>results</a:t>
            </a:r>
            <a:r>
              <a:rPr lang="fr-BE" sz="1800" u="sng" dirty="0">
                <a:sym typeface="Wingdings" panose="05000000000000000000" pitchFamily="2" charset="2"/>
              </a:rPr>
              <a:t> to </a:t>
            </a:r>
            <a:r>
              <a:rPr lang="fr-BE" sz="1800" u="sng" dirty="0" err="1">
                <a:sym typeface="Wingdings" panose="05000000000000000000" pitchFamily="2" charset="2"/>
              </a:rPr>
              <a:t>be</a:t>
            </a:r>
            <a:r>
              <a:rPr lang="fr-BE" sz="1800" u="sng" dirty="0">
                <a:sym typeface="Wingdings" panose="05000000000000000000" pitchFamily="2" charset="2"/>
              </a:rPr>
              <a:t> </a:t>
            </a:r>
            <a:r>
              <a:rPr lang="fr-BE" sz="1800" u="sng" dirty="0" err="1">
                <a:sym typeface="Wingdings" panose="05000000000000000000" pitchFamily="2" charset="2"/>
              </a:rPr>
              <a:t>achieved</a:t>
            </a:r>
            <a:r>
              <a:rPr lang="fr-BE" sz="1800" dirty="0">
                <a:sym typeface="Wingdings" panose="05000000000000000000" pitchFamily="2" charset="2"/>
              </a:rPr>
              <a:t>:</a:t>
            </a:r>
          </a:p>
          <a:p>
            <a:pPr algn="just">
              <a:buFontTx/>
              <a:buChar char="-"/>
            </a:pPr>
            <a:r>
              <a:rPr lang="fr-BE" sz="1800" dirty="0">
                <a:sym typeface="Wingdings" panose="05000000000000000000" pitchFamily="2" charset="2"/>
              </a:rPr>
              <a:t>CIEM </a:t>
            </a:r>
            <a:r>
              <a:rPr lang="fr-BE" sz="1800" dirty="0" err="1">
                <a:sym typeface="Wingdings" panose="05000000000000000000" pitchFamily="2" charset="2"/>
              </a:rPr>
              <a:t>is</a:t>
            </a:r>
            <a:r>
              <a:rPr lang="fr-BE" sz="1800" dirty="0">
                <a:sym typeface="Wingdings" panose="05000000000000000000" pitchFamily="2" charset="2"/>
              </a:rPr>
              <a:t> </a:t>
            </a:r>
            <a:r>
              <a:rPr lang="fr-BE" sz="1800" dirty="0" err="1">
                <a:sym typeface="Wingdings" panose="05000000000000000000" pitchFamily="2" charset="2"/>
              </a:rPr>
              <a:t>acknowledged</a:t>
            </a:r>
            <a:r>
              <a:rPr lang="fr-BE" sz="1800" dirty="0">
                <a:sym typeface="Wingdings" panose="05000000000000000000" pitchFamily="2" charset="2"/>
              </a:rPr>
              <a:t> as the </a:t>
            </a:r>
            <a:r>
              <a:rPr lang="fr-BE" sz="1800" dirty="0" err="1">
                <a:sym typeface="Wingdings" panose="05000000000000000000" pitchFamily="2" charset="2"/>
              </a:rPr>
              <a:t>European</a:t>
            </a:r>
            <a:r>
              <a:rPr lang="fr-BE" sz="1800" dirty="0">
                <a:sym typeface="Wingdings" panose="05000000000000000000" pitchFamily="2" charset="2"/>
              </a:rPr>
              <a:t> Business Organisation (EU </a:t>
            </a:r>
            <a:r>
              <a:rPr lang="fr-BE" sz="1800" dirty="0" err="1">
                <a:sym typeface="Wingdings" panose="05000000000000000000" pitchFamily="2" charset="2"/>
              </a:rPr>
              <a:t>Chamber</a:t>
            </a:r>
            <a:r>
              <a:rPr lang="fr-BE" sz="1800" dirty="0">
                <a:sym typeface="Wingdings" panose="05000000000000000000" pitchFamily="2" charset="2"/>
              </a:rPr>
              <a:t> of Commerce) and </a:t>
            </a:r>
            <a:r>
              <a:rPr lang="fr-BE" sz="1800" dirty="0" err="1">
                <a:sym typeface="Wingdings" panose="05000000000000000000" pitchFamily="2" charset="2"/>
              </a:rPr>
              <a:t>improves</a:t>
            </a:r>
            <a:r>
              <a:rPr lang="fr-BE" sz="1800" dirty="0">
                <a:sym typeface="Wingdings" panose="05000000000000000000" pitchFamily="2" charset="2"/>
              </a:rPr>
              <a:t> </a:t>
            </a:r>
            <a:r>
              <a:rPr lang="fr-BE" sz="1800" dirty="0" err="1">
                <a:sym typeface="Wingdings" panose="05000000000000000000" pitchFamily="2" charset="2"/>
              </a:rPr>
              <a:t>its</a:t>
            </a:r>
            <a:r>
              <a:rPr lang="fr-BE" sz="1800" dirty="0">
                <a:sym typeface="Wingdings" panose="05000000000000000000" pitchFamily="2" charset="2"/>
              </a:rPr>
              <a:t> </a:t>
            </a:r>
            <a:r>
              <a:rPr lang="fr-BE" sz="1800" dirty="0" err="1">
                <a:sym typeface="Wingdings" panose="05000000000000000000" pitchFamily="2" charset="2"/>
              </a:rPr>
              <a:t>visibility</a:t>
            </a:r>
            <a:r>
              <a:rPr lang="fr-BE" sz="1800" dirty="0">
                <a:sym typeface="Wingdings" panose="05000000000000000000" pitchFamily="2" charset="2"/>
              </a:rPr>
              <a:t>;</a:t>
            </a:r>
          </a:p>
          <a:p>
            <a:pPr algn="just">
              <a:buFontTx/>
              <a:buChar char="-"/>
            </a:pPr>
            <a:r>
              <a:rPr lang="fr-BE" sz="1800" dirty="0">
                <a:sym typeface="Wingdings" panose="05000000000000000000" pitchFamily="2" charset="2"/>
              </a:rPr>
              <a:t>CIEM </a:t>
            </a:r>
            <a:r>
              <a:rPr lang="fr-BE" sz="1800" dirty="0" err="1">
                <a:sym typeface="Wingdings" panose="05000000000000000000" pitchFamily="2" charset="2"/>
              </a:rPr>
              <a:t>can</a:t>
            </a:r>
            <a:r>
              <a:rPr lang="fr-BE" sz="1800" dirty="0">
                <a:sym typeface="Wingdings" panose="05000000000000000000" pitchFamily="2" charset="2"/>
              </a:rPr>
              <a:t> </a:t>
            </a:r>
            <a:r>
              <a:rPr lang="fr-BE" sz="1800" dirty="0" err="1">
                <a:sym typeface="Wingdings" panose="05000000000000000000" pitchFamily="2" charset="2"/>
              </a:rPr>
              <a:t>provide</a:t>
            </a:r>
            <a:r>
              <a:rPr lang="fr-BE" sz="1800" dirty="0">
                <a:sym typeface="Wingdings" panose="05000000000000000000" pitchFamily="2" charset="2"/>
              </a:rPr>
              <a:t> </a:t>
            </a:r>
            <a:r>
              <a:rPr lang="fr-BE" sz="1800" dirty="0" err="1">
                <a:sym typeface="Wingdings" panose="05000000000000000000" pitchFamily="2" charset="2"/>
              </a:rPr>
              <a:t>its</a:t>
            </a:r>
            <a:r>
              <a:rPr lang="fr-BE" sz="1800" dirty="0">
                <a:sym typeface="Wingdings" panose="05000000000000000000" pitchFamily="2" charset="2"/>
              </a:rPr>
              <a:t> </a:t>
            </a:r>
            <a:r>
              <a:rPr lang="fr-BE" sz="1800" dirty="0" err="1">
                <a:sym typeface="Wingdings" panose="05000000000000000000" pitchFamily="2" charset="2"/>
              </a:rPr>
              <a:t>members</a:t>
            </a:r>
            <a:r>
              <a:rPr lang="fr-BE" sz="1800" dirty="0">
                <a:sym typeface="Wingdings" panose="05000000000000000000" pitchFamily="2" charset="2"/>
              </a:rPr>
              <a:t> (</a:t>
            </a:r>
            <a:r>
              <a:rPr lang="fr-BE" sz="1800" dirty="0" err="1">
                <a:sym typeface="Wingdings" panose="05000000000000000000" pitchFamily="2" charset="2"/>
              </a:rPr>
              <a:t>current</a:t>
            </a:r>
            <a:r>
              <a:rPr lang="fr-BE" sz="1800" dirty="0">
                <a:sym typeface="Wingdings" panose="05000000000000000000" pitchFamily="2" charset="2"/>
              </a:rPr>
              <a:t> and </a:t>
            </a:r>
            <a:r>
              <a:rPr lang="fr-BE" sz="1800" dirty="0" err="1">
                <a:sym typeface="Wingdings" panose="05000000000000000000" pitchFamily="2" charset="2"/>
              </a:rPr>
              <a:t>potential</a:t>
            </a:r>
            <a:r>
              <a:rPr lang="fr-BE" sz="1800" dirty="0">
                <a:sym typeface="Wingdings" panose="05000000000000000000" pitchFamily="2" charset="2"/>
              </a:rPr>
              <a:t> </a:t>
            </a:r>
            <a:r>
              <a:rPr lang="fr-BE" sz="1800" dirty="0" err="1">
                <a:sym typeface="Wingdings" panose="05000000000000000000" pitchFamily="2" charset="2"/>
              </a:rPr>
              <a:t>ones</a:t>
            </a:r>
            <a:r>
              <a:rPr lang="fr-BE" sz="1800" dirty="0">
                <a:sym typeface="Wingdings" panose="05000000000000000000" pitchFamily="2" charset="2"/>
              </a:rPr>
              <a:t>) </a:t>
            </a:r>
            <a:r>
              <a:rPr lang="fr-BE" sz="1800" dirty="0" err="1">
                <a:sym typeface="Wingdings" panose="05000000000000000000" pitchFamily="2" charset="2"/>
              </a:rPr>
              <a:t>with</a:t>
            </a:r>
            <a:r>
              <a:rPr lang="fr-BE" sz="1800" dirty="0">
                <a:sym typeface="Wingdings" panose="05000000000000000000" pitchFamily="2" charset="2"/>
              </a:rPr>
              <a:t> high </a:t>
            </a:r>
            <a:r>
              <a:rPr lang="fr-BE" sz="1800" dirty="0" err="1">
                <a:sym typeface="Wingdings" panose="05000000000000000000" pitchFamily="2" charset="2"/>
              </a:rPr>
              <a:t>quality</a:t>
            </a:r>
            <a:r>
              <a:rPr lang="fr-BE" sz="1800" dirty="0">
                <a:sym typeface="Wingdings" panose="05000000000000000000" pitchFamily="2" charset="2"/>
              </a:rPr>
              <a:t> services;</a:t>
            </a:r>
          </a:p>
          <a:p>
            <a:pPr algn="just">
              <a:buFontTx/>
              <a:buChar char="-"/>
            </a:pPr>
            <a:r>
              <a:rPr lang="fr-BE" sz="1800" dirty="0">
                <a:sym typeface="Wingdings" panose="05000000000000000000" pitchFamily="2" charset="2"/>
              </a:rPr>
              <a:t>CIEM </a:t>
            </a:r>
            <a:r>
              <a:rPr lang="fr-BE" sz="1800" dirty="0" err="1">
                <a:sym typeface="Wingdings" panose="05000000000000000000" pitchFamily="2" charset="2"/>
              </a:rPr>
              <a:t>strengthens</a:t>
            </a:r>
            <a:r>
              <a:rPr lang="fr-BE" sz="1800" dirty="0">
                <a:sym typeface="Wingdings" panose="05000000000000000000" pitchFamily="2" charset="2"/>
              </a:rPr>
              <a:t> </a:t>
            </a:r>
            <a:r>
              <a:rPr lang="fr-BE" sz="1800" dirty="0" err="1">
                <a:sym typeface="Wingdings" panose="05000000000000000000" pitchFamily="2" charset="2"/>
              </a:rPr>
              <a:t>its</a:t>
            </a:r>
            <a:r>
              <a:rPr lang="fr-BE" sz="1800" dirty="0">
                <a:sym typeface="Wingdings" panose="05000000000000000000" pitchFamily="2" charset="2"/>
              </a:rPr>
              <a:t> relations </a:t>
            </a:r>
            <a:r>
              <a:rPr lang="fr-BE" sz="1800" dirty="0" err="1">
                <a:sym typeface="Wingdings" panose="05000000000000000000" pitchFamily="2" charset="2"/>
              </a:rPr>
              <a:t>with</a:t>
            </a:r>
            <a:r>
              <a:rPr lang="fr-BE" sz="1800" dirty="0">
                <a:sym typeface="Wingdings" panose="05000000000000000000" pitchFamily="2" charset="2"/>
              </a:rPr>
              <a:t> EU </a:t>
            </a:r>
            <a:r>
              <a:rPr lang="fr-BE" sz="1800" dirty="0" err="1">
                <a:sym typeface="Wingdings" panose="05000000000000000000" pitchFamily="2" charset="2"/>
              </a:rPr>
              <a:t>diplomatic</a:t>
            </a:r>
            <a:r>
              <a:rPr lang="fr-BE" sz="1800" dirty="0">
                <a:sym typeface="Wingdings" panose="05000000000000000000" pitchFamily="2" charset="2"/>
              </a:rPr>
              <a:t> missions in Mali;</a:t>
            </a:r>
          </a:p>
          <a:p>
            <a:pPr algn="just">
              <a:buFontTx/>
              <a:buChar char="-"/>
            </a:pPr>
            <a:r>
              <a:rPr lang="fr-BE" sz="1800" dirty="0">
                <a:sym typeface="Wingdings" panose="05000000000000000000" pitchFamily="2" charset="2"/>
              </a:rPr>
              <a:t>CIEM </a:t>
            </a:r>
            <a:r>
              <a:rPr lang="fr-BE" sz="1800" dirty="0" err="1">
                <a:sym typeface="Wingdings" panose="05000000000000000000" pitchFamily="2" charset="2"/>
              </a:rPr>
              <a:t>strengthens</a:t>
            </a:r>
            <a:r>
              <a:rPr lang="fr-BE" sz="1800" dirty="0">
                <a:sym typeface="Wingdings" panose="05000000000000000000" pitchFamily="2" charset="2"/>
              </a:rPr>
              <a:t> </a:t>
            </a:r>
            <a:r>
              <a:rPr lang="fr-BE" sz="1800" dirty="0" err="1">
                <a:sym typeface="Wingdings" panose="05000000000000000000" pitchFamily="2" charset="2"/>
              </a:rPr>
              <a:t>its</a:t>
            </a:r>
            <a:r>
              <a:rPr lang="fr-BE" sz="1800" dirty="0">
                <a:sym typeface="Wingdings" panose="05000000000000000000" pitchFamily="2" charset="2"/>
              </a:rPr>
              <a:t> business </a:t>
            </a:r>
            <a:r>
              <a:rPr lang="fr-BE" sz="1800" dirty="0" err="1">
                <a:sym typeface="Wingdings" panose="05000000000000000000" pitchFamily="2" charset="2"/>
              </a:rPr>
              <a:t>climate</a:t>
            </a:r>
            <a:r>
              <a:rPr lang="fr-BE" sz="1800" dirty="0">
                <a:sym typeface="Wingdings" panose="05000000000000000000" pitchFamily="2" charset="2"/>
              </a:rPr>
              <a:t> </a:t>
            </a:r>
            <a:r>
              <a:rPr lang="fr-BE" sz="1800" dirty="0" err="1">
                <a:sym typeface="Wingdings" panose="05000000000000000000" pitchFamily="2" charset="2"/>
              </a:rPr>
              <a:t>analysis</a:t>
            </a:r>
            <a:r>
              <a:rPr lang="fr-BE" sz="1800" dirty="0">
                <a:sym typeface="Wingdings" panose="05000000000000000000" pitchFamily="2" charset="2"/>
              </a:rPr>
              <a:t> in </a:t>
            </a:r>
            <a:r>
              <a:rPr lang="fr-BE" sz="1800" dirty="0" err="1">
                <a:sym typeface="Wingdings" panose="05000000000000000000" pitchFamily="2" charset="2"/>
              </a:rPr>
              <a:t>order</a:t>
            </a:r>
            <a:r>
              <a:rPr lang="fr-BE" sz="1800" dirty="0">
                <a:sym typeface="Wingdings" panose="05000000000000000000" pitchFamily="2" charset="2"/>
              </a:rPr>
              <a:t> to </a:t>
            </a:r>
            <a:r>
              <a:rPr lang="fr-BE" sz="1800" dirty="0" err="1">
                <a:sym typeface="Wingdings" panose="05000000000000000000" pitchFamily="2" charset="2"/>
              </a:rPr>
              <a:t>develop</a:t>
            </a:r>
            <a:r>
              <a:rPr lang="fr-BE" sz="1800" dirty="0">
                <a:sym typeface="Wingdings" panose="05000000000000000000" pitchFamily="2" charset="2"/>
              </a:rPr>
              <a:t> </a:t>
            </a:r>
            <a:r>
              <a:rPr lang="fr-BE" sz="1800" dirty="0" err="1">
                <a:sym typeface="Wingdings" panose="05000000000000000000" pitchFamily="2" charset="2"/>
              </a:rPr>
              <a:t>reform</a:t>
            </a:r>
            <a:r>
              <a:rPr lang="fr-BE" sz="1800" dirty="0">
                <a:sym typeface="Wingdings" panose="05000000000000000000" pitchFamily="2" charset="2"/>
              </a:rPr>
              <a:t> </a:t>
            </a:r>
            <a:r>
              <a:rPr lang="fr-BE" sz="1800" dirty="0" err="1">
                <a:sym typeface="Wingdings" panose="05000000000000000000" pitchFamily="2" charset="2"/>
              </a:rPr>
              <a:t>proposals</a:t>
            </a:r>
            <a:r>
              <a:rPr lang="fr-BE" sz="1800" dirty="0">
                <a:sym typeface="Wingdings" panose="05000000000000000000" pitchFamily="2" charset="2"/>
              </a:rPr>
              <a:t>.</a:t>
            </a:r>
          </a:p>
          <a:p>
            <a:pPr>
              <a:buFontTx/>
              <a:buChar char="-"/>
            </a:pPr>
            <a:endParaRPr lang="fr-BE" sz="1800" dirty="0"/>
          </a:p>
        </p:txBody>
      </p:sp>
      <p:sp>
        <p:nvSpPr>
          <p:cNvPr id="4" name="Content Placeholder 3"/>
          <p:cNvSpPr>
            <a:spLocks noGrp="1"/>
          </p:cNvSpPr>
          <p:nvPr>
            <p:ph sz="half" idx="2"/>
          </p:nvPr>
        </p:nvSpPr>
        <p:spPr>
          <a:xfrm>
            <a:off x="9343696" y="1355834"/>
            <a:ext cx="2386553" cy="4593021"/>
          </a:xfrm>
          <a:ln cap="rnd" cmpd="sng">
            <a:solidFill>
              <a:schemeClr val="tx2"/>
            </a:solidFill>
          </a:ln>
        </p:spPr>
        <p:txBody>
          <a:bodyPr/>
          <a:lstStyle/>
          <a:p>
            <a:pPr marL="0" indent="0">
              <a:buNone/>
            </a:pPr>
            <a:endParaRPr lang="fr-BE" dirty="0"/>
          </a:p>
          <a:p>
            <a:pPr marL="0" indent="0">
              <a:buNone/>
            </a:pPr>
            <a:endParaRPr lang="fr-BE" sz="1400" dirty="0"/>
          </a:p>
          <a:p>
            <a:pPr marL="0" indent="0" algn="just">
              <a:buNone/>
            </a:pPr>
            <a:r>
              <a:rPr lang="fr-BE" sz="1200" dirty="0">
                <a:solidFill>
                  <a:schemeClr val="tx2"/>
                </a:solidFill>
              </a:rPr>
              <a:t>- </a:t>
            </a:r>
            <a:r>
              <a:rPr lang="fr-BE" sz="1200" dirty="0" err="1">
                <a:solidFill>
                  <a:schemeClr val="tx2"/>
                </a:solidFill>
              </a:rPr>
              <a:t>Established</a:t>
            </a:r>
            <a:r>
              <a:rPr lang="fr-BE" sz="1200" dirty="0">
                <a:solidFill>
                  <a:schemeClr val="tx2"/>
                </a:solidFill>
              </a:rPr>
              <a:t> in 1999 as CIFAM (</a:t>
            </a:r>
            <a:r>
              <a:rPr lang="fr-BE" sz="1200" i="1" dirty="0">
                <a:solidFill>
                  <a:schemeClr val="tx2"/>
                </a:solidFill>
              </a:rPr>
              <a:t>Club des Investisseurs Français au Mali</a:t>
            </a:r>
            <a:r>
              <a:rPr lang="fr-BE" sz="1200" dirty="0">
                <a:solidFill>
                  <a:schemeClr val="tx2"/>
                </a:solidFill>
              </a:rPr>
              <a:t>);</a:t>
            </a:r>
          </a:p>
          <a:p>
            <a:pPr marL="0" indent="0" algn="just">
              <a:buNone/>
            </a:pPr>
            <a:r>
              <a:rPr lang="fr-BE" sz="1200" dirty="0">
                <a:solidFill>
                  <a:schemeClr val="tx2"/>
                </a:solidFill>
              </a:rPr>
              <a:t>- In 2017 </a:t>
            </a:r>
            <a:r>
              <a:rPr lang="fr-BE" sz="1200" dirty="0" err="1">
                <a:solidFill>
                  <a:schemeClr val="tx2"/>
                </a:solidFill>
              </a:rPr>
              <a:t>it</a:t>
            </a:r>
            <a:r>
              <a:rPr lang="fr-BE" sz="1200" dirty="0">
                <a:solidFill>
                  <a:schemeClr val="tx2"/>
                </a:solidFill>
              </a:rPr>
              <a:t> </a:t>
            </a:r>
            <a:r>
              <a:rPr lang="fr-BE" sz="1200" dirty="0" err="1">
                <a:solidFill>
                  <a:schemeClr val="tx2"/>
                </a:solidFill>
              </a:rPr>
              <a:t>became</a:t>
            </a:r>
            <a:r>
              <a:rPr lang="fr-BE" sz="1200" dirty="0">
                <a:solidFill>
                  <a:schemeClr val="tx2"/>
                </a:solidFill>
              </a:rPr>
              <a:t> CIEM;</a:t>
            </a:r>
          </a:p>
          <a:p>
            <a:pPr marL="0" indent="0" algn="just">
              <a:buNone/>
            </a:pPr>
            <a:r>
              <a:rPr lang="fr-BE" sz="1200" dirty="0">
                <a:solidFill>
                  <a:schemeClr val="tx2"/>
                </a:solidFill>
              </a:rPr>
              <a:t>- In 2020 </a:t>
            </a:r>
            <a:r>
              <a:rPr lang="fr-BE" sz="1200" dirty="0" err="1">
                <a:solidFill>
                  <a:schemeClr val="tx2"/>
                </a:solidFill>
              </a:rPr>
              <a:t>it</a:t>
            </a:r>
            <a:r>
              <a:rPr lang="fr-BE" sz="1200" dirty="0">
                <a:solidFill>
                  <a:schemeClr val="tx2"/>
                </a:solidFill>
              </a:rPr>
              <a:t> has </a:t>
            </a:r>
            <a:r>
              <a:rPr lang="fr-BE" sz="1200" dirty="0" err="1">
                <a:solidFill>
                  <a:schemeClr val="tx2"/>
                </a:solidFill>
              </a:rPr>
              <a:t>become</a:t>
            </a:r>
            <a:r>
              <a:rPr lang="fr-BE" sz="1200" dirty="0">
                <a:solidFill>
                  <a:schemeClr val="tx2"/>
                </a:solidFill>
              </a:rPr>
              <a:t> EU </a:t>
            </a:r>
            <a:r>
              <a:rPr lang="fr-BE" sz="1200" dirty="0" err="1">
                <a:solidFill>
                  <a:schemeClr val="tx2"/>
                </a:solidFill>
              </a:rPr>
              <a:t>Chamber</a:t>
            </a:r>
            <a:r>
              <a:rPr lang="fr-BE" sz="1200" dirty="0">
                <a:solidFill>
                  <a:schemeClr val="tx2"/>
                </a:solidFill>
              </a:rPr>
              <a:t> of Commerce;</a:t>
            </a:r>
          </a:p>
          <a:p>
            <a:pPr algn="just">
              <a:buFontTx/>
              <a:buChar char="-"/>
            </a:pPr>
            <a:r>
              <a:rPr lang="fr-BE" sz="1200" dirty="0">
                <a:solidFill>
                  <a:schemeClr val="tx2"/>
                </a:solidFill>
              </a:rPr>
              <a:t>More </a:t>
            </a:r>
            <a:r>
              <a:rPr lang="fr-BE" sz="1200" dirty="0" err="1">
                <a:solidFill>
                  <a:schemeClr val="tx2"/>
                </a:solidFill>
              </a:rPr>
              <a:t>than</a:t>
            </a:r>
            <a:r>
              <a:rPr lang="fr-BE" sz="1200" dirty="0">
                <a:solidFill>
                  <a:schemeClr val="tx2"/>
                </a:solidFill>
              </a:rPr>
              <a:t> 100 </a:t>
            </a:r>
            <a:r>
              <a:rPr lang="fr-BE" sz="1200" dirty="0" err="1">
                <a:solidFill>
                  <a:schemeClr val="tx2"/>
                </a:solidFill>
              </a:rPr>
              <a:t>members</a:t>
            </a:r>
            <a:r>
              <a:rPr lang="fr-BE" sz="1200" dirty="0">
                <a:solidFill>
                  <a:schemeClr val="tx2"/>
                </a:solidFill>
              </a:rPr>
              <a:t>;</a:t>
            </a:r>
          </a:p>
          <a:p>
            <a:pPr algn="just">
              <a:buFontTx/>
              <a:buChar char="-"/>
            </a:pPr>
            <a:r>
              <a:rPr lang="fr-BE" sz="1200" dirty="0" err="1">
                <a:solidFill>
                  <a:schemeClr val="tx2"/>
                </a:solidFill>
              </a:rPr>
              <a:t>Organised</a:t>
            </a:r>
            <a:r>
              <a:rPr lang="fr-BE" sz="1200" dirty="0">
                <a:solidFill>
                  <a:schemeClr val="tx2"/>
                </a:solidFill>
              </a:rPr>
              <a:t> in 7 </a:t>
            </a:r>
            <a:r>
              <a:rPr lang="fr-BE" sz="1200" dirty="0" err="1">
                <a:solidFill>
                  <a:schemeClr val="tx2"/>
                </a:solidFill>
              </a:rPr>
              <a:t>thematic</a:t>
            </a:r>
            <a:r>
              <a:rPr lang="fr-BE" sz="1200" dirty="0">
                <a:solidFill>
                  <a:schemeClr val="tx2"/>
                </a:solidFill>
              </a:rPr>
              <a:t> commissions;</a:t>
            </a:r>
          </a:p>
          <a:p>
            <a:pPr marL="0" indent="0" algn="just">
              <a:buNone/>
            </a:pPr>
            <a:r>
              <a:rPr lang="fr-BE" sz="1200" dirty="0">
                <a:solidFill>
                  <a:schemeClr val="tx2"/>
                </a:solidFill>
              </a:rPr>
              <a:t>- </a:t>
            </a:r>
            <a:r>
              <a:rPr lang="fr-BE" sz="1200" dirty="0" err="1">
                <a:solidFill>
                  <a:schemeClr val="tx2"/>
                </a:solidFill>
              </a:rPr>
              <a:t>Member</a:t>
            </a:r>
            <a:r>
              <a:rPr lang="fr-BE" sz="1200" dirty="0">
                <a:solidFill>
                  <a:schemeClr val="tx2"/>
                </a:solidFill>
              </a:rPr>
              <a:t> of CNPM (</a:t>
            </a:r>
            <a:r>
              <a:rPr lang="fr-BE" sz="1200" i="1" dirty="0">
                <a:solidFill>
                  <a:schemeClr val="tx2"/>
                </a:solidFill>
              </a:rPr>
              <a:t>Conseil National du Patronat au Mali</a:t>
            </a:r>
            <a:r>
              <a:rPr lang="fr-BE" sz="1200" dirty="0">
                <a:solidFill>
                  <a:schemeClr val="tx2"/>
                </a:solidFill>
              </a:rPr>
              <a:t>).</a:t>
            </a:r>
          </a:p>
          <a:p>
            <a:pPr marL="0" indent="0">
              <a:buNone/>
            </a:pPr>
            <a:endParaRPr lang="en-GB" dirty="0"/>
          </a:p>
        </p:txBody>
      </p:sp>
      <p:sp>
        <p:nvSpPr>
          <p:cNvPr id="6" name="Title 5"/>
          <p:cNvSpPr>
            <a:spLocks noGrp="1"/>
          </p:cNvSpPr>
          <p:nvPr>
            <p:ph type="title"/>
          </p:nvPr>
        </p:nvSpPr>
        <p:spPr/>
        <p:txBody>
          <a:bodyPr/>
          <a:lstStyle/>
          <a:p>
            <a:r>
              <a:rPr lang="fr-FR" dirty="0"/>
              <a:t>SB4A Platform: </a:t>
            </a:r>
            <a:r>
              <a:rPr lang="fr-FR" dirty="0" err="1"/>
              <a:t>Experience</a:t>
            </a:r>
            <a:r>
              <a:rPr lang="fr-FR" dirty="0"/>
              <a:t> </a:t>
            </a:r>
            <a:r>
              <a:rPr lang="fr-FR" dirty="0" err="1"/>
              <a:t>from</a:t>
            </a:r>
            <a:r>
              <a:rPr lang="fr-FR" dirty="0"/>
              <a:t> Mali </a:t>
            </a:r>
            <a:endParaRPr lang="en-GB" dirty="0"/>
          </a:p>
        </p:txBody>
      </p:sp>
      <p:pic>
        <p:nvPicPr>
          <p:cNvPr id="11" name="Picture 10"/>
          <p:cNvPicPr>
            <a:picLocks noChangeAspect="1"/>
          </p:cNvPicPr>
          <p:nvPr/>
        </p:nvPicPr>
        <p:blipFill>
          <a:blip r:embed="rId3"/>
          <a:stretch>
            <a:fillRect/>
          </a:stretch>
        </p:blipFill>
        <p:spPr>
          <a:xfrm>
            <a:off x="9741604" y="1534511"/>
            <a:ext cx="1303283" cy="621752"/>
          </a:xfrm>
          <a:prstGeom prst="rect">
            <a:avLst/>
          </a:prstGeom>
        </p:spPr>
      </p:pic>
    </p:spTree>
    <p:extLst>
      <p:ext uri="{BB962C8B-B14F-4D97-AF65-F5344CB8AC3E}">
        <p14:creationId xmlns:p14="http://schemas.microsoft.com/office/powerpoint/2010/main" val="25067564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just">
              <a:buNone/>
            </a:pPr>
            <a:r>
              <a:rPr lang="fr-BE" u="sng" dirty="0"/>
              <a:t>Project of </a:t>
            </a:r>
            <a:r>
              <a:rPr lang="fr-BE" u="sng" dirty="0" err="1"/>
              <a:t>creation</a:t>
            </a:r>
            <a:r>
              <a:rPr lang="fr-BE" u="sng" dirty="0"/>
              <a:t> of a </a:t>
            </a:r>
            <a:r>
              <a:rPr lang="fr-BE" u="sng" dirty="0" err="1"/>
              <a:t>structured</a:t>
            </a:r>
            <a:r>
              <a:rPr lang="fr-BE" u="sng" dirty="0"/>
              <a:t> Public </a:t>
            </a:r>
            <a:r>
              <a:rPr lang="fr-BE" u="sng" dirty="0" err="1"/>
              <a:t>Private</a:t>
            </a:r>
            <a:r>
              <a:rPr lang="fr-BE" u="sng" dirty="0"/>
              <a:t> Dialogue</a:t>
            </a:r>
          </a:p>
          <a:p>
            <a:pPr algn="just">
              <a:buFontTx/>
              <a:buChar char="-"/>
            </a:pPr>
            <a:r>
              <a:rPr lang="fr-BE" dirty="0"/>
              <a:t>High </a:t>
            </a:r>
            <a:r>
              <a:rPr lang="fr-BE" dirty="0" err="1"/>
              <a:t>level</a:t>
            </a:r>
            <a:r>
              <a:rPr lang="fr-BE" dirty="0"/>
              <a:t> </a:t>
            </a:r>
            <a:r>
              <a:rPr lang="fr-BE" dirty="0" err="1"/>
              <a:t>strategic</a:t>
            </a:r>
            <a:r>
              <a:rPr lang="fr-BE" dirty="0"/>
              <a:t> document </a:t>
            </a:r>
            <a:r>
              <a:rPr lang="fr-BE" dirty="0" err="1"/>
              <a:t>drafted</a:t>
            </a:r>
            <a:r>
              <a:rPr lang="fr-BE" dirty="0"/>
              <a:t> by the EUD and </a:t>
            </a:r>
            <a:r>
              <a:rPr lang="fr-BE" dirty="0" err="1"/>
              <a:t>adopted</a:t>
            </a:r>
            <a:r>
              <a:rPr lang="fr-BE" dirty="0"/>
              <a:t> by the </a:t>
            </a:r>
            <a:r>
              <a:rPr lang="fr-BE" dirty="0" err="1"/>
              <a:t>private</a:t>
            </a:r>
            <a:r>
              <a:rPr lang="fr-BE" dirty="0"/>
              <a:t> </a:t>
            </a:r>
            <a:r>
              <a:rPr lang="fr-BE" dirty="0" err="1"/>
              <a:t>sector</a:t>
            </a:r>
            <a:r>
              <a:rPr lang="fr-BE" dirty="0"/>
              <a:t> and EU </a:t>
            </a:r>
            <a:r>
              <a:rPr lang="fr-BE" dirty="0" err="1"/>
              <a:t>Member</a:t>
            </a:r>
            <a:r>
              <a:rPr lang="fr-BE" dirty="0"/>
              <a:t> States;</a:t>
            </a:r>
          </a:p>
          <a:p>
            <a:pPr algn="just">
              <a:buFontTx/>
              <a:buChar char="-"/>
            </a:pPr>
            <a:r>
              <a:rPr lang="fr-BE" dirty="0"/>
              <a:t>9 actions on business </a:t>
            </a:r>
            <a:r>
              <a:rPr lang="fr-BE" dirty="0" err="1"/>
              <a:t>climate</a:t>
            </a:r>
            <a:r>
              <a:rPr lang="fr-BE" dirty="0"/>
              <a:t> (</a:t>
            </a:r>
            <a:r>
              <a:rPr lang="fr-BE" dirty="0" err="1"/>
              <a:t>tax</a:t>
            </a:r>
            <a:r>
              <a:rPr lang="fr-BE" dirty="0"/>
              <a:t> system, </a:t>
            </a:r>
            <a:r>
              <a:rPr lang="fr-BE" dirty="0" err="1"/>
              <a:t>fight</a:t>
            </a:r>
            <a:r>
              <a:rPr lang="fr-BE" dirty="0"/>
              <a:t> </a:t>
            </a:r>
            <a:r>
              <a:rPr lang="fr-BE" dirty="0" err="1"/>
              <a:t>against</a:t>
            </a:r>
            <a:r>
              <a:rPr lang="fr-BE" dirty="0"/>
              <a:t> corruption, </a:t>
            </a:r>
            <a:r>
              <a:rPr lang="fr-BE" dirty="0" err="1"/>
              <a:t>access</a:t>
            </a:r>
            <a:r>
              <a:rPr lang="fr-BE" dirty="0"/>
              <a:t> to finance, </a:t>
            </a:r>
            <a:r>
              <a:rPr lang="fr-BE" dirty="0" err="1"/>
              <a:t>energy</a:t>
            </a:r>
            <a:r>
              <a:rPr lang="fr-BE" dirty="0"/>
              <a:t>, cadastral system, commercial justice, public </a:t>
            </a:r>
            <a:r>
              <a:rPr lang="fr-BE" dirty="0" err="1"/>
              <a:t>procurements</a:t>
            </a:r>
            <a:r>
              <a:rPr lang="fr-BE" dirty="0"/>
              <a:t>);</a:t>
            </a:r>
          </a:p>
          <a:p>
            <a:pPr algn="just">
              <a:buFontTx/>
              <a:buChar char="-"/>
            </a:pPr>
            <a:r>
              <a:rPr lang="fr-BE" dirty="0"/>
              <a:t>Establishment of a mixed </a:t>
            </a:r>
            <a:r>
              <a:rPr lang="fr-BE" dirty="0" err="1"/>
              <a:t>Steering</a:t>
            </a:r>
            <a:r>
              <a:rPr lang="fr-BE" dirty="0"/>
              <a:t> </a:t>
            </a:r>
            <a:r>
              <a:rPr lang="fr-BE" dirty="0" err="1"/>
              <a:t>Committee</a:t>
            </a:r>
            <a:r>
              <a:rPr lang="fr-BE" dirty="0"/>
              <a:t>;</a:t>
            </a:r>
          </a:p>
          <a:p>
            <a:pPr algn="just">
              <a:buFontTx/>
              <a:buChar char="-"/>
            </a:pPr>
            <a:r>
              <a:rPr lang="fr-BE" dirty="0"/>
              <a:t>Establishment of a </a:t>
            </a:r>
            <a:r>
              <a:rPr lang="fr-BE" dirty="0" err="1"/>
              <a:t>Secretariat</a:t>
            </a:r>
            <a:r>
              <a:rPr lang="fr-BE" dirty="0"/>
              <a:t> (</a:t>
            </a:r>
            <a:r>
              <a:rPr lang="fr-BE" dirty="0" err="1"/>
              <a:t>funded</a:t>
            </a:r>
            <a:r>
              <a:rPr lang="fr-BE" dirty="0"/>
              <a:t> by the EU) in charge of the </a:t>
            </a:r>
            <a:r>
              <a:rPr lang="fr-BE" dirty="0" err="1"/>
              <a:t>implementation</a:t>
            </a:r>
            <a:r>
              <a:rPr lang="fr-BE" dirty="0"/>
              <a:t> of the dialogue.</a:t>
            </a:r>
            <a:endParaRPr lang="en-GB" dirty="0"/>
          </a:p>
        </p:txBody>
      </p:sp>
      <p:sp>
        <p:nvSpPr>
          <p:cNvPr id="6" name="Title 5"/>
          <p:cNvSpPr>
            <a:spLocks noGrp="1"/>
          </p:cNvSpPr>
          <p:nvPr>
            <p:ph type="title"/>
          </p:nvPr>
        </p:nvSpPr>
        <p:spPr/>
        <p:txBody>
          <a:bodyPr/>
          <a:lstStyle/>
          <a:p>
            <a:r>
              <a:rPr lang="fr-FR" dirty="0"/>
              <a:t>SB4A Platform: </a:t>
            </a:r>
            <a:r>
              <a:rPr lang="fr-FR" dirty="0" err="1"/>
              <a:t>Experience</a:t>
            </a:r>
            <a:r>
              <a:rPr lang="fr-FR" dirty="0"/>
              <a:t> </a:t>
            </a:r>
            <a:r>
              <a:rPr lang="fr-FR" dirty="0" err="1"/>
              <a:t>from</a:t>
            </a:r>
            <a:r>
              <a:rPr lang="fr-FR" dirty="0"/>
              <a:t> Mali </a:t>
            </a:r>
            <a:endParaRPr lang="en-GB" dirty="0"/>
          </a:p>
        </p:txBody>
      </p:sp>
    </p:spTree>
    <p:extLst>
      <p:ext uri="{BB962C8B-B14F-4D97-AF65-F5344CB8AC3E}">
        <p14:creationId xmlns:p14="http://schemas.microsoft.com/office/powerpoint/2010/main" val="21397939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FR" dirty="0"/>
              <a:t>Business Fora </a:t>
            </a:r>
            <a:endParaRPr lang="en-GB" dirty="0"/>
          </a:p>
        </p:txBody>
      </p:sp>
      <p:sp>
        <p:nvSpPr>
          <p:cNvPr id="3" name="Subtitle 2"/>
          <p:cNvSpPr>
            <a:spLocks noGrp="1"/>
          </p:cNvSpPr>
          <p:nvPr>
            <p:ph type="subTitle" idx="1"/>
          </p:nvPr>
        </p:nvSpPr>
        <p:spPr/>
        <p:txBody>
          <a:bodyPr/>
          <a:lstStyle/>
          <a:p>
            <a:r>
              <a:rPr lang="fr-FR" dirty="0" err="1"/>
              <a:t>Examples</a:t>
            </a:r>
            <a:endParaRPr lang="en-GB" dirty="0"/>
          </a:p>
        </p:txBody>
      </p:sp>
    </p:spTree>
    <p:extLst>
      <p:ext uri="{BB962C8B-B14F-4D97-AF65-F5344CB8AC3E}">
        <p14:creationId xmlns:p14="http://schemas.microsoft.com/office/powerpoint/2010/main" val="15801553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Business Fora : a few </a:t>
            </a:r>
            <a:r>
              <a:rPr lang="fr-FR" dirty="0" err="1"/>
              <a:t>examples</a:t>
            </a:r>
            <a:r>
              <a:rPr lang="fr-FR" dirty="0"/>
              <a:t> </a:t>
            </a:r>
            <a:endParaRPr lang="en-GB" dirty="0"/>
          </a:p>
        </p:txBody>
      </p:sp>
      <p:pic>
        <p:nvPicPr>
          <p:cNvPr id="1026" name="Picture 2" descr="Accueil - Forum Togo UE 2019 - Site Officiel">
            <a:extLst>
              <a:ext uri="{FF2B5EF4-FFF2-40B4-BE49-F238E27FC236}">
                <a16:creationId xmlns:a16="http://schemas.microsoft.com/office/drawing/2014/main" id="{F2CBC069-E78B-4B39-8CFC-BA0BEAB12C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307" y="1576393"/>
            <a:ext cx="2324792" cy="109069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ganda-Europe Business Forum - Home">
            <a:extLst>
              <a:ext uri="{FF2B5EF4-FFF2-40B4-BE49-F238E27FC236}">
                <a16:creationId xmlns:a16="http://schemas.microsoft.com/office/drawing/2014/main" id="{90FF92EA-B6D5-4974-A6BD-B95B0216AE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583" y="2957832"/>
            <a:ext cx="4317953" cy="192776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GET.invest to participate in Ghana-EU Business Forum – GET.invest">
            <a:extLst>
              <a:ext uri="{FF2B5EF4-FFF2-40B4-BE49-F238E27FC236}">
                <a16:creationId xmlns:a16="http://schemas.microsoft.com/office/drawing/2014/main" id="{BA73F208-124B-4F8B-A778-F1252B5B215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64444" y="1625632"/>
            <a:ext cx="1722963" cy="109069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B5096DE5-127C-409D-A1CF-A9314E354BAD}"/>
              </a:ext>
            </a:extLst>
          </p:cNvPr>
          <p:cNvSpPr/>
          <p:nvPr/>
        </p:nvSpPr>
        <p:spPr>
          <a:xfrm>
            <a:off x="5215970" y="1576393"/>
            <a:ext cx="5996236" cy="470898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2000" kern="0" dirty="0">
                <a:solidFill>
                  <a:srgbClr val="002060"/>
                </a:solidFill>
                <a:cs typeface="Arial" panose="020B0604020202020204" pitchFamily="34" charset="0"/>
              </a:rPr>
              <a:t>Business Fora have</a:t>
            </a:r>
            <a:r>
              <a:rPr lang="en-US" sz="2000" b="1" kern="0" dirty="0">
                <a:solidFill>
                  <a:srgbClr val="002060"/>
                </a:solidFill>
                <a:cs typeface="Arial" panose="020B0604020202020204" pitchFamily="34" charset="0"/>
              </a:rPr>
              <a:t> multiple objectives</a:t>
            </a:r>
            <a:r>
              <a:rPr lang="en-US" sz="2000" kern="0" dirty="0">
                <a:solidFill>
                  <a:srgbClr val="002060"/>
                </a:solidFill>
                <a:cs typeface="Arial" panose="020B0604020202020204" pitchFamily="34" charset="0"/>
              </a:rPr>
              <a:t>: </a:t>
            </a:r>
          </a:p>
          <a:p>
            <a:pPr algn="just"/>
            <a:endParaRPr lang="en-US" sz="2000" kern="0" dirty="0">
              <a:solidFill>
                <a:srgbClr val="002060"/>
              </a:solidFill>
              <a:cs typeface="Arial" panose="020B0604020202020204" pitchFamily="34" charset="0"/>
            </a:endParaRPr>
          </a:p>
          <a:p>
            <a:pPr marL="342900" indent="-342900" algn="just">
              <a:buFontTx/>
              <a:buChar char="-"/>
            </a:pPr>
            <a:r>
              <a:rPr lang="en-US" sz="2000" b="1" kern="0" dirty="0">
                <a:solidFill>
                  <a:srgbClr val="002060"/>
                </a:solidFill>
                <a:cs typeface="Arial" panose="020B0604020202020204" pitchFamily="34" charset="0"/>
              </a:rPr>
              <a:t>Discuss</a:t>
            </a:r>
            <a:r>
              <a:rPr lang="en-US" sz="2000" kern="0" dirty="0">
                <a:solidFill>
                  <a:srgbClr val="002060"/>
                </a:solidFill>
                <a:cs typeface="Arial" panose="020B0604020202020204" pitchFamily="34" charset="0"/>
              </a:rPr>
              <a:t> about economic development priorities between EU and partner countries</a:t>
            </a:r>
          </a:p>
          <a:p>
            <a:pPr marL="342900" indent="-342900" algn="just">
              <a:buFontTx/>
              <a:buChar char="-"/>
            </a:pPr>
            <a:r>
              <a:rPr lang="en-US" sz="2000" b="1" kern="0" dirty="0">
                <a:solidFill>
                  <a:srgbClr val="002060"/>
                </a:solidFill>
                <a:cs typeface="Arial" panose="020B0604020202020204" pitchFamily="34" charset="0"/>
              </a:rPr>
              <a:t>Raise awareness</a:t>
            </a:r>
            <a:r>
              <a:rPr lang="en-US" sz="2000" kern="0" dirty="0">
                <a:solidFill>
                  <a:srgbClr val="002060"/>
                </a:solidFill>
                <a:cs typeface="Arial" panose="020B0604020202020204" pitchFamily="34" charset="0"/>
              </a:rPr>
              <a:t>: about economic cooperation priorities, External Investment Plan </a:t>
            </a:r>
          </a:p>
          <a:p>
            <a:pPr marL="342900" indent="-342900" algn="just">
              <a:buFontTx/>
              <a:buChar char="-"/>
            </a:pPr>
            <a:r>
              <a:rPr lang="en-US" sz="2000" b="1" kern="0" dirty="0">
                <a:solidFill>
                  <a:srgbClr val="002060"/>
                </a:solidFill>
                <a:cs typeface="Arial" panose="020B0604020202020204" pitchFamily="34" charset="0"/>
              </a:rPr>
              <a:t>Engaging</a:t>
            </a:r>
            <a:r>
              <a:rPr lang="en-US" sz="2000" kern="0" dirty="0">
                <a:solidFill>
                  <a:srgbClr val="002060"/>
                </a:solidFill>
                <a:cs typeface="Arial" panose="020B0604020202020204" pitchFamily="34" charset="0"/>
              </a:rPr>
              <a:t> public and private sector from EU and partner countries </a:t>
            </a:r>
          </a:p>
          <a:p>
            <a:pPr marL="342900" indent="-342900" algn="just">
              <a:buFontTx/>
              <a:buChar char="-"/>
            </a:pPr>
            <a:r>
              <a:rPr lang="en-US" sz="2000" b="1" kern="0" dirty="0">
                <a:solidFill>
                  <a:srgbClr val="002060"/>
                </a:solidFill>
                <a:cs typeface="Arial" panose="020B0604020202020204" pitchFamily="34" charset="0"/>
              </a:rPr>
              <a:t>Officialize</a:t>
            </a:r>
            <a:r>
              <a:rPr lang="en-US" sz="2000" kern="0" dirty="0">
                <a:solidFill>
                  <a:srgbClr val="002060"/>
                </a:solidFill>
                <a:cs typeface="Arial" panose="020B0604020202020204" pitchFamily="34" charset="0"/>
              </a:rPr>
              <a:t> new initiatives : SB4U + trade support project in Uganda, EBO in Togo</a:t>
            </a:r>
          </a:p>
          <a:p>
            <a:pPr marL="342900" indent="-342900" algn="just">
              <a:buFontTx/>
              <a:buChar char="-"/>
            </a:pPr>
            <a:r>
              <a:rPr lang="en-US" sz="2000" b="1" kern="0" dirty="0">
                <a:solidFill>
                  <a:srgbClr val="002060"/>
                </a:solidFill>
                <a:cs typeface="Arial" panose="020B0604020202020204" pitchFamily="34" charset="0"/>
              </a:rPr>
              <a:t>Support business matchmaking</a:t>
            </a:r>
            <a:r>
              <a:rPr lang="en-US" sz="2000" kern="0" dirty="0">
                <a:solidFill>
                  <a:srgbClr val="002060"/>
                </a:solidFill>
                <a:cs typeface="Arial" panose="020B0604020202020204" pitchFamily="34" charset="0"/>
              </a:rPr>
              <a:t>: B2B sessions</a:t>
            </a:r>
          </a:p>
          <a:p>
            <a:pPr marL="342900" indent="-342900" algn="just">
              <a:buFontTx/>
              <a:buChar char="-"/>
            </a:pPr>
            <a:r>
              <a:rPr lang="en-US" sz="2000" b="1" kern="0" dirty="0">
                <a:solidFill>
                  <a:srgbClr val="002060"/>
                </a:solidFill>
                <a:cs typeface="Arial" panose="020B0604020202020204" pitchFamily="34" charset="0"/>
              </a:rPr>
              <a:t>Improve coordination </a:t>
            </a:r>
            <a:r>
              <a:rPr lang="en-US" sz="2000" kern="0" dirty="0">
                <a:solidFill>
                  <a:srgbClr val="002060"/>
                </a:solidFill>
                <a:cs typeface="Arial" panose="020B0604020202020204" pitchFamily="34" charset="0"/>
              </a:rPr>
              <a:t>among EU and MS and share experience (Team Europe – SA) </a:t>
            </a:r>
          </a:p>
          <a:p>
            <a:pPr marL="342900" indent="-342900" algn="just">
              <a:buFontTx/>
              <a:buChar char="-"/>
            </a:pPr>
            <a:endParaRPr lang="en-US" sz="2000" kern="0" dirty="0">
              <a:solidFill>
                <a:srgbClr val="002060"/>
              </a:solidFill>
              <a:cs typeface="Arial" panose="020B0604020202020204" pitchFamily="34" charset="0"/>
            </a:endParaRPr>
          </a:p>
        </p:txBody>
      </p:sp>
      <p:pic>
        <p:nvPicPr>
          <p:cNvPr id="2" name="Picture 1">
            <a:extLst>
              <a:ext uri="{FF2B5EF4-FFF2-40B4-BE49-F238E27FC236}">
                <a16:creationId xmlns:a16="http://schemas.microsoft.com/office/drawing/2014/main" id="{FC554650-8140-4E21-B83A-2EF130ACF3EA}"/>
              </a:ext>
            </a:extLst>
          </p:cNvPr>
          <p:cNvPicPr>
            <a:picLocks noChangeAspect="1"/>
          </p:cNvPicPr>
          <p:nvPr/>
        </p:nvPicPr>
        <p:blipFill rotWithShape="1">
          <a:blip r:embed="rId6"/>
          <a:srcRect r="1922" b="6875"/>
          <a:stretch/>
        </p:blipFill>
        <p:spPr>
          <a:xfrm>
            <a:off x="600583" y="5127101"/>
            <a:ext cx="2660499" cy="1084982"/>
          </a:xfrm>
          <a:prstGeom prst="rect">
            <a:avLst/>
          </a:prstGeom>
        </p:spPr>
      </p:pic>
    </p:spTree>
    <p:extLst>
      <p:ext uri="{BB962C8B-B14F-4D97-AF65-F5344CB8AC3E}">
        <p14:creationId xmlns:p14="http://schemas.microsoft.com/office/powerpoint/2010/main" val="12500437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endParaRPr lang="en-GB" dirty="0"/>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dirty="0"/>
              <a:t>© European Union 2020</a:t>
            </a:r>
          </a:p>
          <a:p>
            <a:r>
              <a:rPr lang="en-US" sz="1050" dirty="0"/>
              <a:t>Unless otherwise noted the reuse of this presentation is </a:t>
            </a:r>
            <a:r>
              <a:rPr lang="en-US" sz="1050" dirty="0" err="1"/>
              <a:t>authorised</a:t>
            </a:r>
            <a:r>
              <a:rPr lang="en-US" sz="1050" dirty="0"/>
              <a:t> under the </a:t>
            </a:r>
            <a:r>
              <a:rPr lang="en-US" sz="1050" dirty="0">
                <a:hlinkClick r:id="rId3"/>
              </a:rPr>
              <a:t>CC BY 4.0 </a:t>
            </a:r>
            <a:r>
              <a:rPr lang="en-US" sz="1050" dirty="0"/>
              <a:t>license. For any use or reproduction of elements that are not owned by the EU, permission may need to be sought directly from the respective right holders.</a:t>
            </a:r>
          </a:p>
          <a:p>
            <a:r>
              <a:rPr lang="en-US" sz="1050" dirty="0"/>
              <a:t>Slide </a:t>
            </a:r>
            <a:r>
              <a:rPr lang="en-US" sz="1050" dirty="0">
                <a:solidFill>
                  <a:schemeClr val="accent6"/>
                </a:solidFill>
              </a:rPr>
              <a:t>xx</a:t>
            </a:r>
            <a:r>
              <a:rPr lang="en-US" sz="1050" dirty="0"/>
              <a:t>: </a:t>
            </a:r>
            <a:r>
              <a:rPr lang="en-US" sz="1050" dirty="0">
                <a:solidFill>
                  <a:schemeClr val="accent6"/>
                </a:solidFill>
              </a:rPr>
              <a:t>element concerned</a:t>
            </a:r>
            <a:r>
              <a:rPr lang="en-US" sz="1050" dirty="0"/>
              <a:t>, source</a:t>
            </a:r>
            <a:r>
              <a:rPr lang="en-US" sz="1050" dirty="0">
                <a:solidFill>
                  <a:schemeClr val="accent6"/>
                </a:solidFill>
              </a:rPr>
              <a:t>: e.g. Fotolia.com</a:t>
            </a:r>
            <a:r>
              <a:rPr lang="en-US" sz="1050" dirty="0"/>
              <a:t>; Slide </a:t>
            </a:r>
            <a:r>
              <a:rPr lang="en-US" sz="1050" dirty="0">
                <a:solidFill>
                  <a:schemeClr val="accent6"/>
                </a:solidFill>
              </a:rPr>
              <a:t>xx</a:t>
            </a:r>
            <a:r>
              <a:rPr lang="en-US" sz="1050" dirty="0"/>
              <a:t>: </a:t>
            </a:r>
            <a:r>
              <a:rPr lang="en-US" sz="1050" dirty="0">
                <a:solidFill>
                  <a:schemeClr val="accent6"/>
                </a:solidFill>
              </a:rPr>
              <a:t>element concerned</a:t>
            </a:r>
            <a:r>
              <a:rPr lang="en-US" sz="1050" dirty="0"/>
              <a:t>, source: </a:t>
            </a:r>
            <a:r>
              <a:rPr lang="en-US" sz="1050" dirty="0">
                <a:solidFill>
                  <a:schemeClr val="accent6"/>
                </a:solidFill>
              </a:rPr>
              <a:t>e.g. iStock.com</a:t>
            </a:r>
            <a:endParaRPr lang="en-GB" sz="1050" dirty="0">
              <a:solidFill>
                <a:schemeClr val="accent6"/>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Tree>
    <p:extLst>
      <p:ext uri="{BB962C8B-B14F-4D97-AF65-F5344CB8AC3E}">
        <p14:creationId xmlns:p14="http://schemas.microsoft.com/office/powerpoint/2010/main" val="42736193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rrow_dark_pink"/>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78386" y="398764"/>
            <a:ext cx="10422052" cy="7754173"/>
          </a:xfrm>
          <a:prstGeom prst="rect">
            <a:avLst/>
          </a:prstGeom>
        </p:spPr>
      </p:pic>
      <p:pic>
        <p:nvPicPr>
          <p:cNvPr id="5" name="Content Placeholder 6"/>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3146" y="648808"/>
            <a:ext cx="1839230" cy="3729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9" name="TextBox 8"/>
          <p:cNvSpPr txBox="1"/>
          <p:nvPr/>
        </p:nvSpPr>
        <p:spPr>
          <a:xfrm>
            <a:off x="2941232" y="6091284"/>
            <a:ext cx="1306768" cy="400110"/>
          </a:xfrm>
          <a:prstGeom prst="rect">
            <a:avLst/>
          </a:prstGeom>
          <a:noFill/>
        </p:spPr>
        <p:txBody>
          <a:bodyPr wrap="none" rtlCol="0">
            <a:spAutoFit/>
          </a:bodyPr>
          <a:lstStyle/>
          <a:p>
            <a:pPr algn="ctr"/>
            <a:r>
              <a:rPr lang="en-GB" sz="1000" b="1" dirty="0">
                <a:solidFill>
                  <a:schemeClr val="tx2"/>
                </a:solidFill>
                <a:latin typeface="Verdana" charset="0"/>
                <a:ea typeface="Verdana" charset="0"/>
                <a:cs typeface="Verdana" charset="0"/>
              </a:rPr>
              <a:t>2008</a:t>
            </a:r>
          </a:p>
          <a:p>
            <a:pPr algn="ctr"/>
            <a:r>
              <a:rPr lang="en-GB" sz="1000" b="1" dirty="0">
                <a:latin typeface="Verdana" charset="0"/>
                <a:ea typeface="Verdana" charset="0"/>
                <a:cs typeface="Verdana" charset="0"/>
              </a:rPr>
              <a:t>Financial Crisis</a:t>
            </a:r>
            <a:r>
              <a:rPr lang="en-GB" sz="1000" b="1" dirty="0">
                <a:solidFill>
                  <a:schemeClr val="bg2"/>
                </a:solidFill>
                <a:latin typeface="Verdana" charset="0"/>
                <a:ea typeface="Verdana" charset="0"/>
                <a:cs typeface="Verdana" charset="0"/>
              </a:rPr>
              <a:t> </a:t>
            </a:r>
          </a:p>
        </p:txBody>
      </p:sp>
      <p:sp>
        <p:nvSpPr>
          <p:cNvPr id="10" name="TextBox 9"/>
          <p:cNvSpPr txBox="1"/>
          <p:nvPr/>
        </p:nvSpPr>
        <p:spPr>
          <a:xfrm>
            <a:off x="1791487" y="3565258"/>
            <a:ext cx="2568892" cy="707886"/>
          </a:xfrm>
          <a:prstGeom prst="rect">
            <a:avLst/>
          </a:prstGeom>
          <a:noFill/>
        </p:spPr>
        <p:txBody>
          <a:bodyPr wrap="square" rtlCol="0">
            <a:spAutoFit/>
          </a:bodyPr>
          <a:lstStyle/>
          <a:p>
            <a:pPr algn="ctr"/>
            <a:r>
              <a:rPr lang="en-GB" sz="1000" b="1" dirty="0">
                <a:solidFill>
                  <a:schemeClr val="tx2"/>
                </a:solidFill>
                <a:latin typeface="Verdana" charset="0"/>
                <a:ea typeface="Verdana" charset="0"/>
                <a:cs typeface="Verdana" charset="0"/>
              </a:rPr>
              <a:t>2015</a:t>
            </a:r>
          </a:p>
          <a:p>
            <a:pPr algn="ctr"/>
            <a:r>
              <a:rPr lang="en-GB" sz="1000" b="1" dirty="0">
                <a:latin typeface="Verdana" charset="0"/>
                <a:ea typeface="Verdana" charset="0"/>
                <a:cs typeface="Verdana" charset="0"/>
              </a:rPr>
              <a:t>Addis Ababa declaration </a:t>
            </a:r>
          </a:p>
          <a:p>
            <a:pPr algn="ctr"/>
            <a:r>
              <a:rPr lang="en-GB" sz="1000" b="1" dirty="0">
                <a:latin typeface="Verdana" charset="0"/>
                <a:ea typeface="Verdana" charset="0"/>
                <a:cs typeface="Verdana" charset="0"/>
              </a:rPr>
              <a:t>on financing </a:t>
            </a:r>
          </a:p>
          <a:p>
            <a:pPr algn="ctr"/>
            <a:r>
              <a:rPr lang="en-GB" sz="1000" b="1" dirty="0">
                <a:latin typeface="Verdana" charset="0"/>
                <a:ea typeface="Verdana" charset="0"/>
                <a:cs typeface="Verdana" charset="0"/>
              </a:rPr>
              <a:t>for development</a:t>
            </a:r>
          </a:p>
        </p:txBody>
      </p:sp>
      <p:sp>
        <p:nvSpPr>
          <p:cNvPr id="11" name="TextBox 10"/>
          <p:cNvSpPr txBox="1"/>
          <p:nvPr/>
        </p:nvSpPr>
        <p:spPr>
          <a:xfrm>
            <a:off x="3703696" y="3573910"/>
            <a:ext cx="2018141" cy="707886"/>
          </a:xfrm>
          <a:prstGeom prst="rect">
            <a:avLst/>
          </a:prstGeom>
          <a:noFill/>
        </p:spPr>
        <p:txBody>
          <a:bodyPr wrap="square" rtlCol="0">
            <a:spAutoFit/>
          </a:bodyPr>
          <a:lstStyle/>
          <a:p>
            <a:pPr algn="ctr"/>
            <a:r>
              <a:rPr lang="en-GB" sz="1000" b="1" dirty="0">
                <a:solidFill>
                  <a:schemeClr val="tx2"/>
                </a:solidFill>
                <a:latin typeface="Verdana" charset="0"/>
                <a:ea typeface="Verdana" charset="0"/>
                <a:cs typeface="Verdana" charset="0"/>
              </a:rPr>
              <a:t>2016</a:t>
            </a:r>
          </a:p>
          <a:p>
            <a:pPr algn="ctr"/>
            <a:r>
              <a:rPr lang="en-GB" sz="1000" b="1" dirty="0">
                <a:latin typeface="Verdana" charset="0"/>
                <a:ea typeface="Verdana" charset="0"/>
                <a:cs typeface="Verdana" charset="0"/>
              </a:rPr>
              <a:t>Global Strategy </a:t>
            </a:r>
          </a:p>
          <a:p>
            <a:pPr algn="ctr"/>
            <a:r>
              <a:rPr lang="en-GB" sz="1000" b="1" dirty="0">
                <a:latin typeface="Verdana" charset="0"/>
                <a:ea typeface="Verdana" charset="0"/>
                <a:cs typeface="Verdana" charset="0"/>
              </a:rPr>
              <a:t>on Foreign and Security Policy </a:t>
            </a:r>
          </a:p>
        </p:txBody>
      </p:sp>
      <p:sp>
        <p:nvSpPr>
          <p:cNvPr id="12" name="TextBox 11"/>
          <p:cNvSpPr txBox="1"/>
          <p:nvPr/>
        </p:nvSpPr>
        <p:spPr>
          <a:xfrm>
            <a:off x="1126618" y="4486131"/>
            <a:ext cx="1162498" cy="400110"/>
          </a:xfrm>
          <a:prstGeom prst="rect">
            <a:avLst/>
          </a:prstGeom>
          <a:noFill/>
        </p:spPr>
        <p:txBody>
          <a:bodyPr wrap="none" rtlCol="0">
            <a:spAutoFit/>
          </a:bodyPr>
          <a:lstStyle/>
          <a:p>
            <a:pPr algn="ctr"/>
            <a:r>
              <a:rPr lang="en-GB" sz="1000" b="1" dirty="0">
                <a:solidFill>
                  <a:schemeClr val="tx2"/>
                </a:solidFill>
                <a:latin typeface="Verdana" charset="0"/>
                <a:ea typeface="Verdana" charset="0"/>
                <a:cs typeface="Verdana" charset="0"/>
              </a:rPr>
              <a:t>2015</a:t>
            </a:r>
          </a:p>
          <a:p>
            <a:pPr algn="ctr"/>
            <a:r>
              <a:rPr lang="en-GB" sz="1000" b="1" dirty="0">
                <a:latin typeface="Verdana" charset="0"/>
                <a:ea typeface="Verdana" charset="0"/>
                <a:cs typeface="Verdana" charset="0"/>
              </a:rPr>
              <a:t>Trade for All  </a:t>
            </a:r>
          </a:p>
        </p:txBody>
      </p:sp>
      <p:sp>
        <p:nvSpPr>
          <p:cNvPr id="13" name="TextBox 12"/>
          <p:cNvSpPr txBox="1"/>
          <p:nvPr/>
        </p:nvSpPr>
        <p:spPr>
          <a:xfrm>
            <a:off x="369931" y="5231407"/>
            <a:ext cx="2339033" cy="553998"/>
          </a:xfrm>
          <a:prstGeom prst="rect">
            <a:avLst/>
          </a:prstGeom>
          <a:noFill/>
        </p:spPr>
        <p:txBody>
          <a:bodyPr wrap="square" rtlCol="0">
            <a:spAutoFit/>
          </a:bodyPr>
          <a:lstStyle/>
          <a:p>
            <a:pPr algn="ctr"/>
            <a:r>
              <a:rPr lang="en-GB" sz="1000" b="1" dirty="0">
                <a:solidFill>
                  <a:schemeClr val="tx2"/>
                </a:solidFill>
                <a:latin typeface="Verdana" charset="0"/>
                <a:ea typeface="Verdana" charset="0"/>
                <a:cs typeface="Verdana" charset="0"/>
              </a:rPr>
              <a:t>2014</a:t>
            </a:r>
          </a:p>
          <a:p>
            <a:pPr algn="ctr"/>
            <a:r>
              <a:rPr lang="en-GB" sz="1000" b="1" dirty="0">
                <a:latin typeface="Verdana" charset="0"/>
                <a:ea typeface="Verdana" charset="0"/>
                <a:cs typeface="Verdana" charset="0"/>
              </a:rPr>
              <a:t>A Stronger Role </a:t>
            </a:r>
          </a:p>
          <a:p>
            <a:pPr algn="ctr"/>
            <a:r>
              <a:rPr lang="en-GB" sz="1000" b="1" dirty="0">
                <a:latin typeface="Verdana" charset="0"/>
                <a:ea typeface="Verdana" charset="0"/>
                <a:cs typeface="Verdana" charset="0"/>
              </a:rPr>
              <a:t>of the Private Sector </a:t>
            </a:r>
          </a:p>
        </p:txBody>
      </p:sp>
      <p:sp>
        <p:nvSpPr>
          <p:cNvPr id="14" name="TextBox 13"/>
          <p:cNvSpPr txBox="1"/>
          <p:nvPr/>
        </p:nvSpPr>
        <p:spPr>
          <a:xfrm>
            <a:off x="181497" y="5974032"/>
            <a:ext cx="1579278" cy="400110"/>
          </a:xfrm>
          <a:prstGeom prst="rect">
            <a:avLst/>
          </a:prstGeom>
          <a:noFill/>
        </p:spPr>
        <p:txBody>
          <a:bodyPr wrap="none" rtlCol="0">
            <a:spAutoFit/>
          </a:bodyPr>
          <a:lstStyle/>
          <a:p>
            <a:pPr algn="ctr"/>
            <a:r>
              <a:rPr lang="en-GB" sz="1000" b="1" dirty="0">
                <a:solidFill>
                  <a:schemeClr val="tx2"/>
                </a:solidFill>
                <a:latin typeface="Verdana" charset="0"/>
                <a:ea typeface="Verdana" charset="0"/>
                <a:cs typeface="Verdana" charset="0"/>
              </a:rPr>
              <a:t>2011</a:t>
            </a:r>
          </a:p>
          <a:p>
            <a:pPr algn="ctr"/>
            <a:r>
              <a:rPr lang="en-GB" sz="1000" b="1" dirty="0">
                <a:latin typeface="Verdana" charset="0"/>
                <a:ea typeface="Verdana" charset="0"/>
                <a:cs typeface="Verdana" charset="0"/>
              </a:rPr>
              <a:t>Agenda for change </a:t>
            </a:r>
          </a:p>
        </p:txBody>
      </p:sp>
      <p:sp>
        <p:nvSpPr>
          <p:cNvPr id="15" name="TextBox 14"/>
          <p:cNvSpPr txBox="1"/>
          <p:nvPr/>
        </p:nvSpPr>
        <p:spPr>
          <a:xfrm>
            <a:off x="5782654" y="2274707"/>
            <a:ext cx="1438620" cy="553998"/>
          </a:xfrm>
          <a:prstGeom prst="rect">
            <a:avLst/>
          </a:prstGeom>
          <a:noFill/>
        </p:spPr>
        <p:txBody>
          <a:bodyPr wrap="square" rtlCol="0">
            <a:spAutoFit/>
          </a:bodyPr>
          <a:lstStyle/>
          <a:p>
            <a:pPr algn="ctr"/>
            <a:r>
              <a:rPr lang="en-GB" sz="1000" b="1" dirty="0">
                <a:solidFill>
                  <a:schemeClr val="tx2"/>
                </a:solidFill>
                <a:latin typeface="Verdana" charset="0"/>
                <a:ea typeface="Verdana" charset="0"/>
                <a:cs typeface="Verdana" charset="0"/>
              </a:rPr>
              <a:t>2017</a:t>
            </a:r>
          </a:p>
          <a:p>
            <a:pPr algn="ctr"/>
            <a:r>
              <a:rPr lang="en-GB" sz="1000" b="1" dirty="0">
                <a:latin typeface="Verdana" charset="0"/>
                <a:ea typeface="Verdana" charset="0"/>
                <a:cs typeface="Verdana" charset="0"/>
              </a:rPr>
              <a:t>New Consensus </a:t>
            </a:r>
          </a:p>
          <a:p>
            <a:pPr algn="ctr"/>
            <a:r>
              <a:rPr lang="en-GB" sz="1000" b="1" dirty="0">
                <a:latin typeface="Verdana" charset="0"/>
                <a:ea typeface="Verdana" charset="0"/>
                <a:cs typeface="Verdana" charset="0"/>
              </a:rPr>
              <a:t>on Development </a:t>
            </a:r>
          </a:p>
        </p:txBody>
      </p:sp>
      <p:sp>
        <p:nvSpPr>
          <p:cNvPr id="16" name="TextBox 15"/>
          <p:cNvSpPr txBox="1"/>
          <p:nvPr/>
        </p:nvSpPr>
        <p:spPr>
          <a:xfrm>
            <a:off x="4248000" y="2830630"/>
            <a:ext cx="2087718" cy="707886"/>
          </a:xfrm>
          <a:prstGeom prst="rect">
            <a:avLst/>
          </a:prstGeom>
          <a:noFill/>
        </p:spPr>
        <p:txBody>
          <a:bodyPr wrap="square" rtlCol="0">
            <a:spAutoFit/>
          </a:bodyPr>
          <a:lstStyle/>
          <a:p>
            <a:pPr algn="ctr"/>
            <a:r>
              <a:rPr lang="en-GB" sz="1000" b="1" dirty="0">
                <a:solidFill>
                  <a:schemeClr val="tx2"/>
                </a:solidFill>
                <a:latin typeface="Verdana" charset="0"/>
                <a:ea typeface="Verdana" charset="0"/>
                <a:cs typeface="Verdana" charset="0"/>
              </a:rPr>
              <a:t>2017</a:t>
            </a:r>
          </a:p>
          <a:p>
            <a:pPr algn="ctr">
              <a:defRPr/>
            </a:pPr>
            <a:r>
              <a:rPr lang="en-GB" sz="1000" b="1" kern="0" dirty="0">
                <a:latin typeface="Verdana" charset="0"/>
                <a:ea typeface="Verdana" charset="0"/>
                <a:cs typeface="Verdana" charset="0"/>
              </a:rPr>
              <a:t>Joint Communication </a:t>
            </a:r>
          </a:p>
          <a:p>
            <a:pPr algn="ctr">
              <a:defRPr/>
            </a:pPr>
            <a:r>
              <a:rPr lang="en-GB" sz="1000" b="1" kern="0" dirty="0">
                <a:latin typeface="Verdana" charset="0"/>
                <a:ea typeface="Verdana" charset="0"/>
                <a:cs typeface="Verdana" charset="0"/>
              </a:rPr>
              <a:t>"For a renewed impetus of the Africa-EU Partnership"</a:t>
            </a:r>
          </a:p>
        </p:txBody>
      </p:sp>
      <p:sp>
        <p:nvSpPr>
          <p:cNvPr id="17" name="Pillar 3: Promoting a conducive investment climate"/>
          <p:cNvSpPr txBox="1"/>
          <p:nvPr/>
        </p:nvSpPr>
        <p:spPr>
          <a:xfrm>
            <a:off x="873366" y="317966"/>
            <a:ext cx="4062786" cy="369328"/>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a:ln w="0" cap="flat" cmpd="sng" algn="ctr">
                  <a:noFill/>
                  <a:prstDash val="solid"/>
                  <a:round/>
                  <a:headEnd type="none" w="med" len="med"/>
                  <a:tailEnd type="none" w="med" len="med"/>
                </a:ln>
                <a:solidFill>
                  <a:srgbClr val="9E1F68"/>
                </a:solidFill>
                <a:latin typeface="Verdana"/>
                <a:cs typeface="Verdana"/>
              </a:rPr>
              <a:t>Policy </a:t>
            </a:r>
            <a:r>
              <a:rPr lang="en-GB" b="1">
                <a:ln w="0" cap="flat" cmpd="sng" algn="ctr">
                  <a:noFill/>
                  <a:prstDash val="solid"/>
                  <a:round/>
                  <a:headEnd type="none" w="med" len="med"/>
                  <a:tailEnd type="none" w="med" len="med"/>
                </a:ln>
                <a:solidFill>
                  <a:srgbClr val="9E1F68"/>
                </a:solidFill>
                <a:latin typeface="Verdana"/>
                <a:cs typeface="Verdana"/>
              </a:rPr>
              <a:t>background timeline</a:t>
            </a:r>
            <a:endParaRPr lang="en-GB" b="1" dirty="0">
              <a:ln w="0" cap="flat" cmpd="sng" algn="ctr">
                <a:noFill/>
                <a:prstDash val="solid"/>
                <a:round/>
                <a:headEnd type="none" w="med" len="med"/>
                <a:tailEnd type="none" w="med" len="med"/>
              </a:ln>
              <a:solidFill>
                <a:srgbClr val="9E1F68"/>
              </a:solidFill>
              <a:latin typeface="Verdana"/>
              <a:cs typeface="Verdana"/>
            </a:endParaRPr>
          </a:p>
        </p:txBody>
      </p:sp>
      <p:sp>
        <p:nvSpPr>
          <p:cNvPr id="18" name="TextBox 17">
            <a:extLst>
              <a:ext uri="{FF2B5EF4-FFF2-40B4-BE49-F238E27FC236}">
                <a16:creationId xmlns:a16="http://schemas.microsoft.com/office/drawing/2014/main" id="{157FA643-FC08-4407-8D53-94B7EDD1157A}"/>
              </a:ext>
            </a:extLst>
          </p:cNvPr>
          <p:cNvSpPr txBox="1"/>
          <p:nvPr/>
        </p:nvSpPr>
        <p:spPr>
          <a:xfrm>
            <a:off x="2941232" y="3030315"/>
            <a:ext cx="1208985" cy="400110"/>
          </a:xfrm>
          <a:prstGeom prst="rect">
            <a:avLst/>
          </a:prstGeom>
          <a:noFill/>
        </p:spPr>
        <p:txBody>
          <a:bodyPr wrap="none" rtlCol="0">
            <a:spAutoFit/>
          </a:bodyPr>
          <a:lstStyle/>
          <a:p>
            <a:pPr algn="ctr"/>
            <a:r>
              <a:rPr lang="en-GB" sz="1000" b="1" dirty="0">
                <a:solidFill>
                  <a:schemeClr val="tx2"/>
                </a:solidFill>
                <a:latin typeface="Verdana" charset="0"/>
                <a:ea typeface="Verdana" charset="0"/>
                <a:cs typeface="Verdana" charset="0"/>
              </a:rPr>
              <a:t>2017</a:t>
            </a:r>
          </a:p>
          <a:p>
            <a:pPr algn="ctr"/>
            <a:r>
              <a:rPr lang="en-GB" sz="1000" b="1" dirty="0">
                <a:latin typeface="Verdana" charset="0"/>
                <a:ea typeface="Verdana" charset="0"/>
                <a:cs typeface="Verdana" charset="0"/>
              </a:rPr>
              <a:t>Aid for Trade  </a:t>
            </a:r>
          </a:p>
        </p:txBody>
      </p:sp>
      <p:sp>
        <p:nvSpPr>
          <p:cNvPr id="19" name="TextBox 18">
            <a:extLst>
              <a:ext uri="{FF2B5EF4-FFF2-40B4-BE49-F238E27FC236}">
                <a16:creationId xmlns:a16="http://schemas.microsoft.com/office/drawing/2014/main" id="{28F850C0-9122-47BB-A6D3-079A6149A5A3}"/>
              </a:ext>
            </a:extLst>
          </p:cNvPr>
          <p:cNvSpPr txBox="1"/>
          <p:nvPr/>
        </p:nvSpPr>
        <p:spPr>
          <a:xfrm>
            <a:off x="5620219" y="4652755"/>
            <a:ext cx="1164100" cy="707886"/>
          </a:xfrm>
          <a:prstGeom prst="rect">
            <a:avLst/>
          </a:prstGeom>
          <a:noFill/>
        </p:spPr>
        <p:txBody>
          <a:bodyPr wrap="none" rtlCol="0">
            <a:spAutoFit/>
          </a:bodyPr>
          <a:lstStyle/>
          <a:p>
            <a:pPr algn="ctr"/>
            <a:r>
              <a:rPr lang="en-GB" sz="1000" b="1" dirty="0">
                <a:solidFill>
                  <a:schemeClr val="tx2"/>
                </a:solidFill>
                <a:latin typeface="Verdana" charset="0"/>
                <a:ea typeface="Verdana" charset="0"/>
                <a:cs typeface="Verdana" charset="0"/>
              </a:rPr>
              <a:t>2016</a:t>
            </a:r>
          </a:p>
          <a:p>
            <a:pPr algn="ctr"/>
            <a:r>
              <a:rPr lang="en-GB" sz="1000" b="1" dirty="0">
                <a:latin typeface="Verdana" charset="0"/>
                <a:ea typeface="Verdana" charset="0"/>
                <a:cs typeface="Verdana" charset="0"/>
              </a:rPr>
              <a:t>Commodities </a:t>
            </a:r>
          </a:p>
          <a:p>
            <a:pPr algn="ctr"/>
            <a:r>
              <a:rPr lang="en-GB" sz="1000" b="1" dirty="0">
                <a:latin typeface="Verdana" charset="0"/>
                <a:ea typeface="Verdana" charset="0"/>
                <a:cs typeface="Verdana" charset="0"/>
              </a:rPr>
              <a:t>Super Cycle</a:t>
            </a:r>
          </a:p>
          <a:p>
            <a:pPr algn="ctr"/>
            <a:r>
              <a:rPr lang="en-GB" sz="1000" b="1" dirty="0">
                <a:latin typeface="Verdana" charset="0"/>
                <a:ea typeface="Verdana" charset="0"/>
                <a:cs typeface="Verdana" charset="0"/>
              </a:rPr>
              <a:t>Low </a:t>
            </a:r>
          </a:p>
        </p:txBody>
      </p:sp>
      <p:sp>
        <p:nvSpPr>
          <p:cNvPr id="20" name="TextBox 19">
            <a:extLst>
              <a:ext uri="{FF2B5EF4-FFF2-40B4-BE49-F238E27FC236}">
                <a16:creationId xmlns:a16="http://schemas.microsoft.com/office/drawing/2014/main" id="{20AB504B-8B48-42C4-9B9B-5C9B2D03D0A0}"/>
              </a:ext>
            </a:extLst>
          </p:cNvPr>
          <p:cNvSpPr txBox="1"/>
          <p:nvPr/>
        </p:nvSpPr>
        <p:spPr>
          <a:xfrm>
            <a:off x="4087413" y="5308351"/>
            <a:ext cx="1768433" cy="400110"/>
          </a:xfrm>
          <a:prstGeom prst="rect">
            <a:avLst/>
          </a:prstGeom>
          <a:noFill/>
        </p:spPr>
        <p:txBody>
          <a:bodyPr wrap="none" rtlCol="0">
            <a:spAutoFit/>
          </a:bodyPr>
          <a:lstStyle/>
          <a:p>
            <a:pPr algn="ctr"/>
            <a:r>
              <a:rPr lang="en-GB" sz="1000" b="1" dirty="0">
                <a:solidFill>
                  <a:schemeClr val="tx2"/>
                </a:solidFill>
                <a:latin typeface="Verdana" charset="0"/>
                <a:ea typeface="Verdana" charset="0"/>
                <a:cs typeface="Verdana" charset="0"/>
              </a:rPr>
              <a:t>2015</a:t>
            </a:r>
          </a:p>
          <a:p>
            <a:pPr algn="ctr"/>
            <a:r>
              <a:rPr lang="en-GB" sz="1000" b="1" dirty="0">
                <a:latin typeface="Verdana" charset="0"/>
                <a:ea typeface="Verdana" charset="0"/>
                <a:cs typeface="Verdana" charset="0"/>
              </a:rPr>
              <a:t>Europe Migrant Crisis </a:t>
            </a:r>
          </a:p>
        </p:txBody>
      </p:sp>
      <p:sp>
        <p:nvSpPr>
          <p:cNvPr id="22" name="TextBox 21">
            <a:extLst>
              <a:ext uri="{FF2B5EF4-FFF2-40B4-BE49-F238E27FC236}">
                <a16:creationId xmlns:a16="http://schemas.microsoft.com/office/drawing/2014/main" id="{2D5845B6-A669-4FE7-9490-044B18805556}"/>
              </a:ext>
            </a:extLst>
          </p:cNvPr>
          <p:cNvSpPr txBox="1"/>
          <p:nvPr/>
        </p:nvSpPr>
        <p:spPr>
          <a:xfrm>
            <a:off x="2282540" y="4407977"/>
            <a:ext cx="1317384" cy="861774"/>
          </a:xfrm>
          <a:prstGeom prst="rect">
            <a:avLst/>
          </a:prstGeom>
          <a:noFill/>
        </p:spPr>
        <p:txBody>
          <a:bodyPr wrap="square" rtlCol="0">
            <a:spAutoFit/>
          </a:bodyPr>
          <a:lstStyle/>
          <a:p>
            <a:pPr algn="ctr"/>
            <a:r>
              <a:rPr lang="en-GB" sz="1000" b="1" dirty="0">
                <a:solidFill>
                  <a:schemeClr val="tx2"/>
                </a:solidFill>
                <a:latin typeface="Verdana" charset="0"/>
                <a:ea typeface="Verdana" charset="0"/>
                <a:cs typeface="Verdana" charset="0"/>
              </a:rPr>
              <a:t>2015</a:t>
            </a:r>
          </a:p>
          <a:p>
            <a:pPr algn="ctr"/>
            <a:r>
              <a:rPr lang="en-GB" sz="1000" b="1" dirty="0">
                <a:latin typeface="Verdana" charset="0"/>
                <a:ea typeface="Verdana" charset="0"/>
                <a:cs typeface="Verdana" charset="0"/>
              </a:rPr>
              <a:t>UN Paris </a:t>
            </a:r>
            <a:r>
              <a:rPr lang="en-GB" sz="1000" b="1" dirty="0">
                <a:latin typeface="Verdana"/>
                <a:ea typeface="Verdana"/>
                <a:cs typeface="Verdana"/>
              </a:rPr>
              <a:t>Agreement on Climate Change</a:t>
            </a:r>
            <a:endParaRPr lang="en-GB" sz="1000" dirty="0"/>
          </a:p>
          <a:p>
            <a:pPr algn="ctr"/>
            <a:endParaRPr lang="en-GB" sz="1000" b="1" dirty="0">
              <a:solidFill>
                <a:schemeClr val="tx2"/>
              </a:solidFill>
              <a:latin typeface="Verdana" charset="0"/>
              <a:ea typeface="Verdana" charset="0"/>
              <a:cs typeface="Verdana" charset="0"/>
            </a:endParaRPr>
          </a:p>
        </p:txBody>
      </p:sp>
      <p:sp>
        <p:nvSpPr>
          <p:cNvPr id="21" name="TextBox 20">
            <a:extLst>
              <a:ext uri="{FF2B5EF4-FFF2-40B4-BE49-F238E27FC236}">
                <a16:creationId xmlns:a16="http://schemas.microsoft.com/office/drawing/2014/main" id="{86A94E71-87DD-455C-8C42-82DE585BA6C6}"/>
              </a:ext>
            </a:extLst>
          </p:cNvPr>
          <p:cNvSpPr txBox="1"/>
          <p:nvPr/>
        </p:nvSpPr>
        <p:spPr>
          <a:xfrm>
            <a:off x="7786786" y="1428375"/>
            <a:ext cx="1289904" cy="1169551"/>
          </a:xfrm>
          <a:prstGeom prst="rect">
            <a:avLst/>
          </a:prstGeom>
          <a:noFill/>
        </p:spPr>
        <p:txBody>
          <a:bodyPr wrap="square" rtlCol="0">
            <a:spAutoFit/>
          </a:bodyPr>
          <a:lstStyle/>
          <a:p>
            <a:pPr algn="ctr"/>
            <a:r>
              <a:rPr lang="en-GB" sz="1000" b="1" dirty="0">
                <a:solidFill>
                  <a:schemeClr val="tx2"/>
                </a:solidFill>
                <a:latin typeface="Verdana" charset="0"/>
                <a:ea typeface="Verdana" charset="0"/>
                <a:cs typeface="Verdana" charset="0"/>
              </a:rPr>
              <a:t>2018</a:t>
            </a:r>
          </a:p>
          <a:p>
            <a:pPr algn="ctr"/>
            <a:r>
              <a:rPr lang="en-US" sz="1000" b="1" dirty="0">
                <a:latin typeface="Verdana" charset="0"/>
                <a:ea typeface="Verdana" charset="0"/>
                <a:cs typeface="Verdana" charset="0"/>
              </a:rPr>
              <a:t>Towards a more efficient financial architecture for investment outside the EU</a:t>
            </a:r>
            <a:endParaRPr lang="en-GB" sz="1000" b="1" dirty="0">
              <a:latin typeface="Verdana" charset="0"/>
              <a:ea typeface="Verdana" charset="0"/>
              <a:cs typeface="Verdana" charset="0"/>
            </a:endParaRPr>
          </a:p>
        </p:txBody>
      </p:sp>
      <p:sp>
        <p:nvSpPr>
          <p:cNvPr id="23" name="TextBox 22">
            <a:extLst>
              <a:ext uri="{FF2B5EF4-FFF2-40B4-BE49-F238E27FC236}">
                <a16:creationId xmlns:a16="http://schemas.microsoft.com/office/drawing/2014/main" id="{66214A0D-7082-4E3A-8FF4-8AC2BB76CC24}"/>
              </a:ext>
            </a:extLst>
          </p:cNvPr>
          <p:cNvSpPr txBox="1"/>
          <p:nvPr/>
        </p:nvSpPr>
        <p:spPr>
          <a:xfrm>
            <a:off x="6321576" y="1306173"/>
            <a:ext cx="1626716" cy="1015663"/>
          </a:xfrm>
          <a:prstGeom prst="rect">
            <a:avLst/>
          </a:prstGeom>
          <a:noFill/>
        </p:spPr>
        <p:txBody>
          <a:bodyPr wrap="square" rtlCol="0">
            <a:spAutoFit/>
          </a:bodyPr>
          <a:lstStyle/>
          <a:p>
            <a:pPr algn="ctr"/>
            <a:r>
              <a:rPr lang="en-GB" sz="1000" b="1" dirty="0">
                <a:solidFill>
                  <a:schemeClr val="tx2"/>
                </a:solidFill>
                <a:latin typeface="Verdana" charset="0"/>
                <a:ea typeface="Verdana" charset="0"/>
                <a:cs typeface="Verdana" charset="0"/>
              </a:rPr>
              <a:t>2018</a:t>
            </a:r>
          </a:p>
          <a:p>
            <a:pPr algn="ctr"/>
            <a:r>
              <a:rPr lang="en-US" sz="1000" b="1" dirty="0">
                <a:latin typeface="Verdana" charset="0"/>
                <a:ea typeface="Verdana" charset="0"/>
                <a:cs typeface="Verdana" charset="0"/>
              </a:rPr>
              <a:t>A new Africa – Europe Alliance for Sustainable Investment and</a:t>
            </a:r>
          </a:p>
          <a:p>
            <a:pPr algn="ctr"/>
            <a:r>
              <a:rPr lang="en-US" sz="1000" b="1" dirty="0">
                <a:latin typeface="Verdana" charset="0"/>
                <a:ea typeface="Verdana" charset="0"/>
                <a:cs typeface="Verdana" charset="0"/>
              </a:rPr>
              <a:t>Jobs</a:t>
            </a:r>
            <a:endParaRPr lang="en-GB" sz="1000" b="1" dirty="0">
              <a:latin typeface="Verdana" charset="0"/>
              <a:ea typeface="Verdana" charset="0"/>
              <a:cs typeface="Verdana" charset="0"/>
            </a:endParaRPr>
          </a:p>
        </p:txBody>
      </p:sp>
      <p:sp>
        <p:nvSpPr>
          <p:cNvPr id="24" name="Oval 23">
            <a:extLst>
              <a:ext uri="{FF2B5EF4-FFF2-40B4-BE49-F238E27FC236}">
                <a16:creationId xmlns:a16="http://schemas.microsoft.com/office/drawing/2014/main" id="{B5B5B35F-AC58-4E35-9073-2A28E53BC6CB}"/>
              </a:ext>
            </a:extLst>
          </p:cNvPr>
          <p:cNvSpPr/>
          <p:nvPr/>
        </p:nvSpPr>
        <p:spPr>
          <a:xfrm>
            <a:off x="507390" y="5116359"/>
            <a:ext cx="2122823" cy="908030"/>
          </a:xfrm>
          <a:prstGeom prst="ellipse">
            <a:avLst/>
          </a:prstGeom>
          <a:noFill/>
          <a:ln w="63500">
            <a:solidFill>
              <a:srgbClr val="9E1F6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86A94E71-87DD-455C-8C42-82DE585BA6C6}"/>
              </a:ext>
            </a:extLst>
          </p:cNvPr>
          <p:cNvSpPr txBox="1"/>
          <p:nvPr/>
        </p:nvSpPr>
        <p:spPr>
          <a:xfrm>
            <a:off x="8414460" y="748893"/>
            <a:ext cx="1289904" cy="400110"/>
          </a:xfrm>
          <a:prstGeom prst="rect">
            <a:avLst/>
          </a:prstGeom>
          <a:noFill/>
        </p:spPr>
        <p:txBody>
          <a:bodyPr wrap="square" rtlCol="0">
            <a:spAutoFit/>
          </a:bodyPr>
          <a:lstStyle/>
          <a:p>
            <a:pPr algn="ctr"/>
            <a:r>
              <a:rPr lang="en-GB" sz="1000" b="1" dirty="0">
                <a:solidFill>
                  <a:schemeClr val="tx2"/>
                </a:solidFill>
                <a:latin typeface="Verdana" charset="0"/>
                <a:ea typeface="Verdana" charset="0"/>
                <a:cs typeface="Verdana" charset="0"/>
              </a:rPr>
              <a:t>2020</a:t>
            </a:r>
          </a:p>
          <a:p>
            <a:pPr algn="ctr"/>
            <a:r>
              <a:rPr lang="en-US" sz="1000" b="1" dirty="0">
                <a:latin typeface="Verdana" charset="0"/>
                <a:ea typeface="Verdana" charset="0"/>
                <a:cs typeface="Verdana" charset="0"/>
              </a:rPr>
              <a:t>NDICI</a:t>
            </a:r>
            <a:endParaRPr lang="en-GB" sz="1000" b="1" dirty="0">
              <a:latin typeface="Verdana" charset="0"/>
              <a:ea typeface="Verdana" charset="0"/>
              <a:cs typeface="Verdana" charset="0"/>
            </a:endParaRPr>
          </a:p>
        </p:txBody>
      </p:sp>
      <p:sp>
        <p:nvSpPr>
          <p:cNvPr id="28" name="Oval 27">
            <a:extLst>
              <a:ext uri="{FF2B5EF4-FFF2-40B4-BE49-F238E27FC236}">
                <a16:creationId xmlns:a16="http://schemas.microsoft.com/office/drawing/2014/main" id="{B5B5B35F-AC58-4E35-9073-2A28E53BC6CB}"/>
              </a:ext>
            </a:extLst>
          </p:cNvPr>
          <p:cNvSpPr/>
          <p:nvPr/>
        </p:nvSpPr>
        <p:spPr>
          <a:xfrm>
            <a:off x="5417574" y="2267077"/>
            <a:ext cx="2004132" cy="661698"/>
          </a:xfrm>
          <a:prstGeom prst="ellipse">
            <a:avLst/>
          </a:prstGeom>
          <a:noFill/>
          <a:ln w="63500">
            <a:solidFill>
              <a:srgbClr val="9E1F6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B5B5B35F-AC58-4E35-9073-2A28E53BC6CB}"/>
              </a:ext>
            </a:extLst>
          </p:cNvPr>
          <p:cNvSpPr/>
          <p:nvPr/>
        </p:nvSpPr>
        <p:spPr>
          <a:xfrm>
            <a:off x="8539502" y="694988"/>
            <a:ext cx="1175784" cy="560054"/>
          </a:xfrm>
          <a:prstGeom prst="ellipse">
            <a:avLst/>
          </a:prstGeom>
          <a:noFill/>
          <a:ln w="63500">
            <a:solidFill>
              <a:srgbClr val="9E1F6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86A94E71-87DD-455C-8C42-82DE585BA6C6}"/>
              </a:ext>
            </a:extLst>
          </p:cNvPr>
          <p:cNvSpPr txBox="1"/>
          <p:nvPr/>
        </p:nvSpPr>
        <p:spPr>
          <a:xfrm>
            <a:off x="9413502" y="1068245"/>
            <a:ext cx="1289904" cy="861774"/>
          </a:xfrm>
          <a:prstGeom prst="rect">
            <a:avLst/>
          </a:prstGeom>
          <a:noFill/>
        </p:spPr>
        <p:txBody>
          <a:bodyPr wrap="square" rtlCol="0">
            <a:spAutoFit/>
          </a:bodyPr>
          <a:lstStyle/>
          <a:p>
            <a:pPr algn="ctr"/>
            <a:r>
              <a:rPr lang="en-GB" sz="1000" b="1" dirty="0">
                <a:solidFill>
                  <a:schemeClr val="tx2"/>
                </a:solidFill>
                <a:latin typeface="Verdana" charset="0"/>
                <a:ea typeface="Verdana" charset="0"/>
                <a:cs typeface="Verdana" charset="0"/>
              </a:rPr>
              <a:t>2020</a:t>
            </a:r>
          </a:p>
          <a:p>
            <a:pPr algn="ctr"/>
            <a:r>
              <a:rPr lang="en-GB" sz="1000" b="1" dirty="0">
                <a:latin typeface="Verdana" charset="0"/>
                <a:ea typeface="Verdana" charset="0"/>
                <a:cs typeface="Verdana" charset="0"/>
              </a:rPr>
              <a:t>Towards a comprehensive strategy with Africa</a:t>
            </a:r>
            <a:endParaRPr lang="en-GB" sz="1000" b="1" dirty="0">
              <a:solidFill>
                <a:schemeClr val="tx2"/>
              </a:solidFill>
              <a:latin typeface="Verdana" charset="0"/>
              <a:ea typeface="Verdana" charset="0"/>
              <a:cs typeface="Verdana" charset="0"/>
            </a:endParaRPr>
          </a:p>
        </p:txBody>
      </p:sp>
      <p:sp>
        <p:nvSpPr>
          <p:cNvPr id="30" name="TextBox 29">
            <a:extLst>
              <a:ext uri="{FF2B5EF4-FFF2-40B4-BE49-F238E27FC236}">
                <a16:creationId xmlns:a16="http://schemas.microsoft.com/office/drawing/2014/main" id="{86A94E71-87DD-455C-8C42-82DE585BA6C6}"/>
              </a:ext>
            </a:extLst>
          </p:cNvPr>
          <p:cNvSpPr txBox="1"/>
          <p:nvPr/>
        </p:nvSpPr>
        <p:spPr>
          <a:xfrm>
            <a:off x="10541900" y="997488"/>
            <a:ext cx="1289904" cy="861774"/>
          </a:xfrm>
          <a:prstGeom prst="rect">
            <a:avLst/>
          </a:prstGeom>
          <a:noFill/>
        </p:spPr>
        <p:txBody>
          <a:bodyPr wrap="square" rtlCol="0">
            <a:spAutoFit/>
          </a:bodyPr>
          <a:lstStyle/>
          <a:p>
            <a:pPr algn="ctr"/>
            <a:r>
              <a:rPr lang="en-GB" sz="1000" b="1" dirty="0">
                <a:solidFill>
                  <a:schemeClr val="tx2"/>
                </a:solidFill>
                <a:latin typeface="Verdana" charset="0"/>
                <a:ea typeface="Verdana" charset="0"/>
                <a:cs typeface="Verdana" charset="0"/>
              </a:rPr>
              <a:t>2020</a:t>
            </a:r>
          </a:p>
          <a:p>
            <a:pPr algn="ctr"/>
            <a:r>
              <a:rPr lang="en-GB" sz="1000" b="1" dirty="0">
                <a:latin typeface="Verdana" charset="0"/>
                <a:ea typeface="Verdana" charset="0"/>
                <a:cs typeface="Verdana" charset="0"/>
              </a:rPr>
              <a:t>COM on the EU global response to COVID</a:t>
            </a:r>
          </a:p>
        </p:txBody>
      </p:sp>
      <p:sp>
        <p:nvSpPr>
          <p:cNvPr id="31" name="TextBox 30">
            <a:extLst>
              <a:ext uri="{FF2B5EF4-FFF2-40B4-BE49-F238E27FC236}">
                <a16:creationId xmlns:a16="http://schemas.microsoft.com/office/drawing/2014/main" id="{28F850C0-9122-47BB-A6D3-079A6149A5A3}"/>
              </a:ext>
            </a:extLst>
          </p:cNvPr>
          <p:cNvSpPr txBox="1"/>
          <p:nvPr/>
        </p:nvSpPr>
        <p:spPr>
          <a:xfrm>
            <a:off x="8842430" y="3653126"/>
            <a:ext cx="1080745" cy="400110"/>
          </a:xfrm>
          <a:prstGeom prst="rect">
            <a:avLst/>
          </a:prstGeom>
          <a:noFill/>
        </p:spPr>
        <p:txBody>
          <a:bodyPr wrap="none" rtlCol="0">
            <a:spAutoFit/>
          </a:bodyPr>
          <a:lstStyle/>
          <a:p>
            <a:pPr algn="ctr"/>
            <a:r>
              <a:rPr lang="en-GB" sz="1000" b="1" dirty="0">
                <a:solidFill>
                  <a:schemeClr val="tx2"/>
                </a:solidFill>
                <a:latin typeface="Verdana" charset="0"/>
                <a:ea typeface="Verdana" charset="0"/>
                <a:cs typeface="Verdana" charset="0"/>
              </a:rPr>
              <a:t>2020</a:t>
            </a:r>
          </a:p>
          <a:p>
            <a:pPr algn="ctr"/>
            <a:r>
              <a:rPr lang="en-GB" sz="1000" b="1" dirty="0">
                <a:latin typeface="Verdana" charset="0"/>
                <a:ea typeface="Verdana" charset="0"/>
                <a:cs typeface="Verdana" charset="0"/>
              </a:rPr>
              <a:t>COVID crisis</a:t>
            </a:r>
          </a:p>
        </p:txBody>
      </p:sp>
    </p:spTree>
    <p:extLst>
      <p:ext uri="{BB962C8B-B14F-4D97-AF65-F5344CB8AC3E}">
        <p14:creationId xmlns:p14="http://schemas.microsoft.com/office/powerpoint/2010/main" val="3718399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1000"/>
                                        <p:tgtEl>
                                          <p:spTgt spid="28"/>
                                        </p:tgtEl>
                                      </p:cBhvr>
                                    </p:animEffect>
                                    <p:anim calcmode="lin" valueType="num">
                                      <p:cBhvr>
                                        <p:cTn id="15" dur="1000" fill="hold"/>
                                        <p:tgtEl>
                                          <p:spTgt spid="28"/>
                                        </p:tgtEl>
                                        <p:attrNameLst>
                                          <p:attrName>ppt_x</p:attrName>
                                        </p:attrNameLst>
                                      </p:cBhvr>
                                      <p:tavLst>
                                        <p:tav tm="0">
                                          <p:val>
                                            <p:strVal val="#ppt_x"/>
                                          </p:val>
                                        </p:tav>
                                        <p:tav tm="100000">
                                          <p:val>
                                            <p:strVal val="#ppt_x"/>
                                          </p:val>
                                        </p:tav>
                                      </p:tavLst>
                                    </p:anim>
                                    <p:anim calcmode="lin" valueType="num">
                                      <p:cBhvr>
                                        <p:cTn id="1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1000"/>
                                        <p:tgtEl>
                                          <p:spTgt spid="29"/>
                                        </p:tgtEl>
                                      </p:cBhvr>
                                    </p:animEffect>
                                    <p:anim calcmode="lin" valueType="num">
                                      <p:cBhvr>
                                        <p:cTn id="22" dur="1000" fill="hold"/>
                                        <p:tgtEl>
                                          <p:spTgt spid="29"/>
                                        </p:tgtEl>
                                        <p:attrNameLst>
                                          <p:attrName>ppt_x</p:attrName>
                                        </p:attrNameLst>
                                      </p:cBhvr>
                                      <p:tavLst>
                                        <p:tav tm="0">
                                          <p:val>
                                            <p:strVal val="#ppt_x"/>
                                          </p:val>
                                        </p:tav>
                                        <p:tav tm="100000">
                                          <p:val>
                                            <p:strVal val="#ppt_x"/>
                                          </p:val>
                                        </p:tav>
                                      </p:tavLst>
                                    </p:anim>
                                    <p:anim calcmode="lin" valueType="num">
                                      <p:cBhvr>
                                        <p:cTn id="23"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2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FR" dirty="0"/>
              <a:t>PSE: Policy Background</a:t>
            </a:r>
            <a:endParaRPr lang="en-GB" dirty="0"/>
          </a:p>
        </p:txBody>
      </p:sp>
      <p:sp>
        <p:nvSpPr>
          <p:cNvPr id="6" name="Title 6">
            <a:extLst>
              <a:ext uri="{FF2B5EF4-FFF2-40B4-BE49-F238E27FC236}">
                <a16:creationId xmlns:a16="http://schemas.microsoft.com/office/drawing/2014/main" id="{BB9A4567-8EC1-4468-87D5-2F9E95077744}"/>
              </a:ext>
            </a:extLst>
          </p:cNvPr>
          <p:cNvSpPr txBox="1">
            <a:spLocks/>
          </p:cNvSpPr>
          <p:nvPr/>
        </p:nvSpPr>
        <p:spPr>
          <a:xfrm>
            <a:off x="129675" y="1619250"/>
            <a:ext cx="11709290" cy="4514850"/>
          </a:xfrm>
          <a:prstGeom prst="rect">
            <a:avLst/>
          </a:prstGeom>
        </p:spPr>
        <p:txBody>
          <a:bodyPr>
            <a:normAutofit fontScale="8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742950" indent="-742950">
              <a:lnSpc>
                <a:spcPct val="130000"/>
              </a:lnSpc>
              <a:spcBef>
                <a:spcPts val="1200"/>
              </a:spcBef>
              <a:spcAft>
                <a:spcPts val="1200"/>
              </a:spcAft>
              <a:buClr>
                <a:srgbClr val="3166CF"/>
              </a:buClr>
            </a:pPr>
            <a:r>
              <a:rPr lang="en-US" sz="2800" b="1" dirty="0">
                <a:solidFill>
                  <a:schemeClr val="tx2"/>
                </a:solidFill>
              </a:rPr>
              <a:t>‘A Stronger Role of the Private Sector in Achieving Inclusive and Sustainable Growth in Developing Countries’ (2014)</a:t>
            </a:r>
            <a:br>
              <a:rPr lang="en-US" sz="2800" b="1" dirty="0">
                <a:solidFill>
                  <a:schemeClr val="tx2"/>
                </a:solidFill>
              </a:rPr>
            </a:br>
            <a:br>
              <a:rPr lang="en-US" sz="3300" dirty="0"/>
            </a:br>
            <a:r>
              <a:rPr lang="en-US" sz="3000" i="1" dirty="0">
                <a:solidFill>
                  <a:schemeClr val="tx2"/>
                </a:solidFill>
              </a:rPr>
              <a:t>“EC will look for new ways of harnessing the potential of the </a:t>
            </a:r>
            <a:r>
              <a:rPr lang="en-US" sz="3000" b="1" i="1" dirty="0">
                <a:solidFill>
                  <a:schemeClr val="tx2"/>
                </a:solidFill>
              </a:rPr>
              <a:t>private sector as a financing partner, implementing agent, advisor or intermediary</a:t>
            </a:r>
            <a:r>
              <a:rPr lang="en-US" sz="3000" i="1" dirty="0">
                <a:solidFill>
                  <a:schemeClr val="tx2"/>
                </a:solidFill>
              </a:rPr>
              <a:t> to achieve more effective and efficient delivery of EU support, </a:t>
            </a:r>
            <a:r>
              <a:rPr lang="en-US" sz="3000" b="1" i="1" dirty="0">
                <a:solidFill>
                  <a:schemeClr val="tx2"/>
                </a:solidFill>
              </a:rPr>
              <a:t>not only in the field of local private sector development, but also in other areas of EU development cooperation </a:t>
            </a:r>
            <a:r>
              <a:rPr lang="en-US" sz="3000" i="1" dirty="0">
                <a:solidFill>
                  <a:schemeClr val="tx2"/>
                </a:solidFill>
              </a:rPr>
              <a:t>such as sustainable energy, sustainable agriculture and agribusiness, digital and physical infrastructure, and the green and social sectors”.</a:t>
            </a:r>
            <a:endParaRPr lang="fr-BE" sz="3000" i="1" dirty="0">
              <a:solidFill>
                <a:schemeClr val="tx2"/>
              </a:solidFill>
            </a:endParaRPr>
          </a:p>
        </p:txBody>
      </p:sp>
    </p:spTree>
    <p:extLst>
      <p:ext uri="{BB962C8B-B14F-4D97-AF65-F5344CB8AC3E}">
        <p14:creationId xmlns:p14="http://schemas.microsoft.com/office/powerpoint/2010/main" val="2318936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PSE: Policy Background</a:t>
            </a:r>
            <a:endParaRPr lang="en-GB" dirty="0"/>
          </a:p>
        </p:txBody>
      </p:sp>
      <p:pic>
        <p:nvPicPr>
          <p:cNvPr id="4" name="Picture 4">
            <a:extLst>
              <a:ext uri="{FF2B5EF4-FFF2-40B4-BE49-F238E27FC236}">
                <a16:creationId xmlns:a16="http://schemas.microsoft.com/office/drawing/2014/main" id="{1841FD03-2CA8-4857-9DF6-9CEF3BD1DA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5700" y="1578247"/>
            <a:ext cx="6001578" cy="50452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5" name="Picture 4">
            <a:extLst>
              <a:ext uri="{FF2B5EF4-FFF2-40B4-BE49-F238E27FC236}">
                <a16:creationId xmlns:a16="http://schemas.microsoft.com/office/drawing/2014/main" id="{1784E462-8B7C-4B40-A609-5594DB059619}"/>
              </a:ext>
            </a:extLst>
          </p:cNvPr>
          <p:cNvPicPr>
            <a:picLocks noChangeAspect="1"/>
          </p:cNvPicPr>
          <p:nvPr/>
        </p:nvPicPr>
        <p:blipFill>
          <a:blip r:embed="rId3"/>
          <a:stretch>
            <a:fillRect/>
          </a:stretch>
        </p:blipFill>
        <p:spPr>
          <a:xfrm>
            <a:off x="1159930" y="3429000"/>
            <a:ext cx="2225905" cy="3110619"/>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81261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PSE: </a:t>
            </a:r>
            <a:r>
              <a:rPr lang="fr-FR" dirty="0" err="1"/>
              <a:t>Definition</a:t>
            </a:r>
            <a:endParaRPr lang="en-GB" dirty="0"/>
          </a:p>
        </p:txBody>
      </p:sp>
      <p:sp>
        <p:nvSpPr>
          <p:cNvPr id="4" name="Title 6">
            <a:extLst>
              <a:ext uri="{FF2B5EF4-FFF2-40B4-BE49-F238E27FC236}">
                <a16:creationId xmlns:a16="http://schemas.microsoft.com/office/drawing/2014/main" id="{092EBBB4-6424-4606-8A07-9B3DCEDE35EC}"/>
              </a:ext>
            </a:extLst>
          </p:cNvPr>
          <p:cNvSpPr txBox="1">
            <a:spLocks/>
          </p:cNvSpPr>
          <p:nvPr/>
        </p:nvSpPr>
        <p:spPr>
          <a:xfrm>
            <a:off x="218309" y="1265217"/>
            <a:ext cx="11755382" cy="4273966"/>
          </a:xfrm>
          <a:prstGeom prst="rect">
            <a:avLst/>
          </a:prstGeom>
        </p:spPr>
        <p:txBody>
          <a:bodyPr vert="horz" lIns="91440" tIns="45720" rIns="91440" bIns="0" rtlCol="0" anchor="b" anchorCtr="0">
            <a:normAutofit fontScale="90000" lnSpcReduction="10000"/>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marL="742950" indent="-742950">
              <a:lnSpc>
                <a:spcPct val="130000"/>
              </a:lnSpc>
              <a:buClr>
                <a:srgbClr val="3166CF"/>
              </a:buClr>
            </a:pPr>
            <a:br>
              <a:rPr lang="fr-BE" sz="2200" b="1" i="1" dirty="0">
                <a:latin typeface="+mn-lt"/>
                <a:ea typeface="+mn-ea"/>
                <a:cs typeface="+mn-cs"/>
              </a:rPr>
            </a:br>
            <a:r>
              <a:rPr lang="fr-BE" sz="2200" b="1" i="1" dirty="0">
                <a:latin typeface="+mn-lt"/>
                <a:ea typeface="+mn-ea"/>
                <a:cs typeface="+mn-cs"/>
              </a:rPr>
              <a:t>&gt; </a:t>
            </a:r>
            <a:r>
              <a:rPr lang="fr-BE" sz="2800" b="1" dirty="0">
                <a:solidFill>
                  <a:srgbClr val="002060"/>
                </a:solidFill>
              </a:rPr>
              <a:t>A</a:t>
            </a:r>
            <a:r>
              <a:rPr lang="en-GB" sz="2800" b="1" dirty="0" err="1">
                <a:solidFill>
                  <a:srgbClr val="002060"/>
                </a:solidFill>
              </a:rPr>
              <a:t>ctivities</a:t>
            </a:r>
            <a:r>
              <a:rPr lang="en-GB" sz="2800" b="1" dirty="0">
                <a:solidFill>
                  <a:srgbClr val="002060"/>
                </a:solidFill>
              </a:rPr>
              <a:t> of donors that enable and encourage private sector actors to directly contribute to development objectives.</a:t>
            </a:r>
            <a:br>
              <a:rPr lang="en-GB" sz="2800" b="1" dirty="0">
                <a:solidFill>
                  <a:srgbClr val="002060"/>
                </a:solidFill>
              </a:rPr>
            </a:br>
            <a:br>
              <a:rPr lang="en-GB" sz="2800" b="1" dirty="0">
                <a:solidFill>
                  <a:srgbClr val="002060"/>
                </a:solidFill>
              </a:rPr>
            </a:br>
            <a:r>
              <a:rPr lang="en-GB" sz="2800" dirty="0">
                <a:solidFill>
                  <a:srgbClr val="002060"/>
                </a:solidFill>
              </a:rPr>
              <a:t>&gt; </a:t>
            </a:r>
            <a:r>
              <a:rPr lang="fr-BE" sz="2800" dirty="0"/>
              <a:t>PSE </a:t>
            </a:r>
            <a:r>
              <a:rPr lang="fr-BE" sz="2800" dirty="0" err="1"/>
              <a:t>aims</a:t>
            </a:r>
            <a:r>
              <a:rPr lang="fr-BE" sz="2800" dirty="0"/>
              <a:t> to engage the </a:t>
            </a:r>
            <a:r>
              <a:rPr lang="fr-BE" sz="2800" dirty="0" err="1"/>
              <a:t>private</a:t>
            </a:r>
            <a:r>
              <a:rPr lang="fr-BE" sz="2800" dirty="0"/>
              <a:t> </a:t>
            </a:r>
            <a:r>
              <a:rPr lang="fr-BE" sz="2800" dirty="0" err="1"/>
              <a:t>sector</a:t>
            </a:r>
            <a:r>
              <a:rPr lang="fr-BE" sz="2800" dirty="0"/>
              <a:t> for </a:t>
            </a:r>
            <a:r>
              <a:rPr lang="fr-BE" sz="2800" dirty="0" err="1"/>
              <a:t>development</a:t>
            </a:r>
            <a:r>
              <a:rPr lang="fr-BE" sz="2800" dirty="0"/>
              <a:t> </a:t>
            </a:r>
            <a:r>
              <a:rPr lang="fr-BE" sz="2800" dirty="0" err="1"/>
              <a:t>results</a:t>
            </a:r>
            <a:r>
              <a:rPr lang="fr-BE" sz="2800" dirty="0"/>
              <a:t>. PSE can </a:t>
            </a:r>
            <a:r>
              <a:rPr lang="fr-BE" sz="2800" dirty="0" err="1"/>
              <a:t>be</a:t>
            </a:r>
            <a:r>
              <a:rPr lang="fr-BE" sz="2800" dirty="0"/>
              <a:t> </a:t>
            </a:r>
            <a:r>
              <a:rPr lang="fr-BE" sz="2800" dirty="0" err="1"/>
              <a:t>achieved</a:t>
            </a:r>
            <a:r>
              <a:rPr lang="fr-BE" sz="2800" dirty="0"/>
              <a:t> </a:t>
            </a:r>
            <a:r>
              <a:rPr lang="fr-BE" sz="2800" dirty="0" err="1"/>
              <a:t>through</a:t>
            </a:r>
            <a:r>
              <a:rPr lang="fr-BE" sz="2800" dirty="0"/>
              <a:t> </a:t>
            </a:r>
            <a:r>
              <a:rPr lang="fr-BE" sz="2800" b="1" dirty="0" err="1"/>
              <a:t>informal</a:t>
            </a:r>
            <a:r>
              <a:rPr lang="fr-BE" sz="2800" b="1" dirty="0"/>
              <a:t> collaborations but </a:t>
            </a:r>
            <a:r>
              <a:rPr lang="fr-BE" sz="2800" b="1" dirty="0" err="1"/>
              <a:t>also</a:t>
            </a:r>
            <a:r>
              <a:rPr lang="fr-BE" sz="2800" b="1" dirty="0"/>
              <a:t> more </a:t>
            </a:r>
            <a:r>
              <a:rPr lang="fr-BE" sz="2800" b="1" dirty="0" err="1"/>
              <a:t>formalized</a:t>
            </a:r>
            <a:r>
              <a:rPr lang="fr-BE" sz="2800" b="1" dirty="0"/>
              <a:t> partnerships</a:t>
            </a:r>
            <a:r>
              <a:rPr lang="fr-BE" sz="2800" dirty="0"/>
              <a:t> and can </a:t>
            </a:r>
            <a:r>
              <a:rPr lang="fr-BE" sz="2800" dirty="0" err="1"/>
              <a:t>occur</a:t>
            </a:r>
            <a:r>
              <a:rPr lang="fr-BE" sz="2800" dirty="0"/>
              <a:t> in </a:t>
            </a:r>
            <a:r>
              <a:rPr lang="fr-BE" sz="2800" dirty="0" err="1"/>
              <a:t>any</a:t>
            </a:r>
            <a:r>
              <a:rPr lang="fr-BE" sz="2800" dirty="0"/>
              <a:t> </a:t>
            </a:r>
            <a:r>
              <a:rPr lang="fr-BE" sz="2800" dirty="0" err="1"/>
              <a:t>sector</a:t>
            </a:r>
            <a:r>
              <a:rPr lang="fr-BE" sz="2800" dirty="0"/>
              <a:t> or area, e.g. </a:t>
            </a:r>
            <a:r>
              <a:rPr lang="fr-BE" sz="2800" dirty="0" err="1"/>
              <a:t>health</a:t>
            </a:r>
            <a:r>
              <a:rPr lang="fr-BE" sz="2800" dirty="0"/>
              <a:t>, </a:t>
            </a:r>
            <a:r>
              <a:rPr lang="fr-BE" sz="2800" dirty="0" err="1"/>
              <a:t>education</a:t>
            </a:r>
            <a:r>
              <a:rPr lang="fr-BE" sz="2800" dirty="0"/>
              <a:t>, </a:t>
            </a:r>
            <a:r>
              <a:rPr lang="fr-BE" sz="2800" dirty="0" err="1"/>
              <a:t>private</a:t>
            </a:r>
            <a:r>
              <a:rPr lang="fr-BE" sz="2800" dirty="0"/>
              <a:t> </a:t>
            </a:r>
            <a:r>
              <a:rPr lang="fr-BE" sz="2800" dirty="0" err="1"/>
              <a:t>sector</a:t>
            </a:r>
            <a:r>
              <a:rPr lang="fr-BE" sz="2800" dirty="0"/>
              <a:t> </a:t>
            </a:r>
            <a:r>
              <a:rPr lang="fr-BE" sz="2800" dirty="0" err="1"/>
              <a:t>development</a:t>
            </a:r>
            <a:r>
              <a:rPr lang="fr-BE" sz="2800" dirty="0"/>
              <a:t>, </a:t>
            </a:r>
            <a:r>
              <a:rPr lang="fr-BE" sz="2800" dirty="0" err="1"/>
              <a:t>renewable</a:t>
            </a:r>
            <a:r>
              <a:rPr lang="fr-BE" sz="2800" dirty="0"/>
              <a:t> </a:t>
            </a:r>
            <a:r>
              <a:rPr lang="fr-BE" sz="2800" dirty="0" err="1"/>
              <a:t>energy</a:t>
            </a:r>
            <a:r>
              <a:rPr lang="fr-BE" sz="2800" dirty="0"/>
              <a:t>, </a:t>
            </a:r>
            <a:r>
              <a:rPr lang="fr-BE" sz="2800" dirty="0" err="1"/>
              <a:t>governance</a:t>
            </a:r>
            <a:r>
              <a:rPr lang="fr-BE" sz="2800" dirty="0"/>
              <a:t>, </a:t>
            </a:r>
            <a:r>
              <a:rPr lang="fr-BE" sz="2800" dirty="0" err="1"/>
              <a:t>etc</a:t>
            </a:r>
            <a:r>
              <a:rPr lang="fr-BE" sz="2800" dirty="0"/>
              <a:t> (DCED, PSE for </a:t>
            </a:r>
            <a:r>
              <a:rPr lang="fr-BE" sz="2800" dirty="0" err="1"/>
              <a:t>Sustainable</a:t>
            </a:r>
            <a:r>
              <a:rPr lang="fr-BE" sz="2800" dirty="0"/>
              <a:t> </a:t>
            </a:r>
            <a:r>
              <a:rPr lang="fr-BE" sz="2800" dirty="0" err="1"/>
              <a:t>Development</a:t>
            </a:r>
            <a:r>
              <a:rPr lang="en-GB" sz="2800" dirty="0"/>
              <a:t>)</a:t>
            </a:r>
            <a:endParaRPr lang="fr-BE" sz="2800" dirty="0"/>
          </a:p>
        </p:txBody>
      </p:sp>
    </p:spTree>
    <p:extLst>
      <p:ext uri="{BB962C8B-B14F-4D97-AF65-F5344CB8AC3E}">
        <p14:creationId xmlns:p14="http://schemas.microsoft.com/office/powerpoint/2010/main" val="363474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dirty="0"/>
              <a:t>PSE: </a:t>
            </a:r>
            <a:r>
              <a:rPr lang="fr-BE" dirty="0" err="1"/>
              <a:t>Examples</a:t>
            </a:r>
            <a:endParaRPr lang="en-GB" dirty="0"/>
          </a:p>
        </p:txBody>
      </p:sp>
      <p:grpSp>
        <p:nvGrpSpPr>
          <p:cNvPr id="7" name="Group 6">
            <a:extLst>
              <a:ext uri="{FF2B5EF4-FFF2-40B4-BE49-F238E27FC236}">
                <a16:creationId xmlns:a16="http://schemas.microsoft.com/office/drawing/2014/main" id="{7422C010-E9DD-4E4E-9702-9447CB6EF6C4}"/>
              </a:ext>
            </a:extLst>
          </p:cNvPr>
          <p:cNvGrpSpPr/>
          <p:nvPr/>
        </p:nvGrpSpPr>
        <p:grpSpPr>
          <a:xfrm>
            <a:off x="435291" y="5062049"/>
            <a:ext cx="11806652" cy="1387678"/>
            <a:chOff x="69531" y="5062049"/>
            <a:chExt cx="11806652" cy="1387678"/>
          </a:xfrm>
        </p:grpSpPr>
        <p:sp>
          <p:nvSpPr>
            <p:cNvPr id="8" name="Rechteck 5">
              <a:extLst>
                <a:ext uri="{FF2B5EF4-FFF2-40B4-BE49-F238E27FC236}">
                  <a16:creationId xmlns:a16="http://schemas.microsoft.com/office/drawing/2014/main" id="{A556BEC3-FE3E-4D0D-87AC-64C0FCF73BFC}"/>
                </a:ext>
              </a:extLst>
            </p:cNvPr>
            <p:cNvSpPr/>
            <p:nvPr/>
          </p:nvSpPr>
          <p:spPr>
            <a:xfrm>
              <a:off x="69531" y="5062049"/>
              <a:ext cx="2348484" cy="1387678"/>
            </a:xfrm>
            <a:prstGeom prst="rect">
              <a:avLst/>
            </a:prstGeom>
            <a:solidFill>
              <a:srgbClr val="9E1F62"/>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2400" dirty="0">
                  <a:cs typeface="Arial" pitchFamily="34" charset="0"/>
                </a:rPr>
                <a:t>Bilateral</a:t>
              </a:r>
              <a:br>
                <a:rPr lang="en-US" sz="2400" dirty="0">
                  <a:latin typeface="Arial" pitchFamily="34" charset="0"/>
                  <a:cs typeface="Arial" pitchFamily="34" charset="0"/>
                </a:rPr>
              </a:br>
              <a:r>
                <a:rPr lang="en-US" sz="2400" dirty="0">
                  <a:cs typeface="Arial" pitchFamily="34" charset="0"/>
                </a:rPr>
                <a:t>alliances</a:t>
              </a:r>
            </a:p>
          </p:txBody>
        </p:sp>
        <p:sp>
          <p:nvSpPr>
            <p:cNvPr id="9" name="Textfeld 4">
              <a:extLst>
                <a:ext uri="{FF2B5EF4-FFF2-40B4-BE49-F238E27FC236}">
                  <a16:creationId xmlns:a16="http://schemas.microsoft.com/office/drawing/2014/main" id="{46818A77-2FF4-4EC2-A183-D9D80022D25A}"/>
                </a:ext>
              </a:extLst>
            </p:cNvPr>
            <p:cNvSpPr txBox="1">
              <a:spLocks noChangeArrowheads="1"/>
            </p:cNvSpPr>
            <p:nvPr/>
          </p:nvSpPr>
          <p:spPr bwMode="auto">
            <a:xfrm>
              <a:off x="3019457" y="5094168"/>
              <a:ext cx="8856726" cy="1323439"/>
            </a:xfrm>
            <a:prstGeom prst="rect">
              <a:avLst/>
            </a:prstGeom>
            <a:noFill/>
            <a:ln w="9525">
              <a:noFill/>
              <a:miter lim="800000"/>
              <a:headEnd/>
              <a:tailEnd/>
            </a:ln>
          </p:spPr>
          <p:txBody>
            <a:bodyPr wrap="square">
              <a:spAutoFit/>
            </a:bodyPr>
            <a:lstStyle/>
            <a:p>
              <a:pPr marL="285750" indent="-285750">
                <a:buFont typeface="Arial" pitchFamily="34" charset="0"/>
                <a:buChar char="•"/>
              </a:pPr>
              <a:r>
                <a:rPr lang="en-US" sz="2000" dirty="0">
                  <a:solidFill>
                    <a:srgbClr val="002060"/>
                  </a:solidFill>
                  <a:latin typeface="+mj-lt"/>
                  <a:ea typeface="+mj-ea"/>
                  <a:cs typeface="+mj-cs"/>
                </a:rPr>
                <a:t>Alliance between one donor and one company</a:t>
              </a:r>
            </a:p>
            <a:p>
              <a:pPr marL="285750" indent="-285750">
                <a:buFont typeface="Arial" pitchFamily="34" charset="0"/>
                <a:buChar char="•"/>
              </a:pPr>
              <a:r>
                <a:rPr lang="en-US" sz="2000" dirty="0">
                  <a:solidFill>
                    <a:srgbClr val="002060"/>
                  </a:solidFill>
                  <a:latin typeface="+mj-lt"/>
                  <a:ea typeface="+mj-ea"/>
                  <a:cs typeface="+mj-cs"/>
                </a:rPr>
                <a:t>Donor provides part of the funds, contacts and technical assistance</a:t>
              </a:r>
            </a:p>
            <a:p>
              <a:pPr marL="285750" indent="-285750">
                <a:buFont typeface="Arial" pitchFamily="34" charset="0"/>
                <a:buChar char="•"/>
              </a:pPr>
              <a:r>
                <a:rPr lang="en-US" sz="2000" dirty="0">
                  <a:solidFill>
                    <a:srgbClr val="002060"/>
                  </a:solidFill>
                  <a:latin typeface="+mj-lt"/>
                  <a:ea typeface="+mj-ea"/>
                  <a:cs typeface="+mj-cs"/>
                </a:rPr>
                <a:t>PS provides Investment, technical expertise and operational capabilities</a:t>
              </a:r>
            </a:p>
            <a:p>
              <a:pPr marL="285750" indent="-285750">
                <a:buFont typeface="Arial" pitchFamily="34" charset="0"/>
                <a:buChar char="•"/>
              </a:pPr>
              <a:r>
                <a:rPr lang="en-US" sz="2000" dirty="0">
                  <a:solidFill>
                    <a:srgbClr val="002060"/>
                  </a:solidFill>
                  <a:latin typeface="+mj-lt"/>
                  <a:ea typeface="+mj-ea"/>
                  <a:cs typeface="+mj-cs"/>
                </a:rPr>
                <a:t>Example : </a:t>
              </a:r>
              <a:r>
                <a:rPr lang="en-US" sz="2000" b="1" dirty="0">
                  <a:solidFill>
                    <a:srgbClr val="002060"/>
                  </a:solidFill>
                  <a:latin typeface="+mj-lt"/>
                  <a:ea typeface="+mj-ea"/>
                  <a:cs typeface="+mj-cs"/>
                </a:rPr>
                <a:t>Dutch Good Growth Fund </a:t>
              </a:r>
            </a:p>
          </p:txBody>
        </p:sp>
      </p:grpSp>
      <p:grpSp>
        <p:nvGrpSpPr>
          <p:cNvPr id="10" name="Group 9">
            <a:extLst>
              <a:ext uri="{FF2B5EF4-FFF2-40B4-BE49-F238E27FC236}">
                <a16:creationId xmlns:a16="http://schemas.microsoft.com/office/drawing/2014/main" id="{2661DB98-B085-43DA-94DC-214FD3C01AD8}"/>
              </a:ext>
            </a:extLst>
          </p:cNvPr>
          <p:cNvGrpSpPr/>
          <p:nvPr/>
        </p:nvGrpSpPr>
        <p:grpSpPr>
          <a:xfrm>
            <a:off x="435291" y="3369897"/>
            <a:ext cx="11806652" cy="1412179"/>
            <a:chOff x="69531" y="3369897"/>
            <a:chExt cx="11806652" cy="1412179"/>
          </a:xfrm>
        </p:grpSpPr>
        <p:sp>
          <p:nvSpPr>
            <p:cNvPr id="11" name="Rechteck 6">
              <a:extLst>
                <a:ext uri="{FF2B5EF4-FFF2-40B4-BE49-F238E27FC236}">
                  <a16:creationId xmlns:a16="http://schemas.microsoft.com/office/drawing/2014/main" id="{386F43EF-A791-44C5-B9E6-41C9B08D99E7}"/>
                </a:ext>
              </a:extLst>
            </p:cNvPr>
            <p:cNvSpPr/>
            <p:nvPr/>
          </p:nvSpPr>
          <p:spPr>
            <a:xfrm>
              <a:off x="69531" y="3369897"/>
              <a:ext cx="2348484" cy="1402783"/>
            </a:xfrm>
            <a:prstGeom prst="rect">
              <a:avLst/>
            </a:prstGeom>
            <a:solidFill>
              <a:srgbClr val="0D8D9B"/>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2400" dirty="0">
                  <a:cs typeface="Arial" pitchFamily="34" charset="0"/>
                </a:rPr>
                <a:t>Multi-Stakeholder Partnerships</a:t>
              </a:r>
            </a:p>
          </p:txBody>
        </p:sp>
        <p:sp>
          <p:nvSpPr>
            <p:cNvPr id="12" name="Textfeld 12">
              <a:extLst>
                <a:ext uri="{FF2B5EF4-FFF2-40B4-BE49-F238E27FC236}">
                  <a16:creationId xmlns:a16="http://schemas.microsoft.com/office/drawing/2014/main" id="{0B8317A1-5259-426F-966E-20E73C876D28}"/>
                </a:ext>
              </a:extLst>
            </p:cNvPr>
            <p:cNvSpPr txBox="1">
              <a:spLocks noChangeArrowheads="1"/>
            </p:cNvSpPr>
            <p:nvPr/>
          </p:nvSpPr>
          <p:spPr bwMode="auto">
            <a:xfrm>
              <a:off x="3019456" y="3458637"/>
              <a:ext cx="8856727" cy="1323439"/>
            </a:xfrm>
            <a:prstGeom prst="rect">
              <a:avLst/>
            </a:prstGeom>
            <a:noFill/>
            <a:ln w="9525">
              <a:noFill/>
              <a:miter lim="800000"/>
              <a:headEnd/>
              <a:tailEnd/>
            </a:ln>
          </p:spPr>
          <p:txBody>
            <a:bodyPr wrap="square">
              <a:spAutoFit/>
            </a:bodyPr>
            <a:lstStyle/>
            <a:p>
              <a:pPr marL="285750" indent="-285750">
                <a:buFont typeface="Arial" pitchFamily="34" charset="0"/>
                <a:buChar char="•"/>
              </a:pPr>
              <a:r>
                <a:rPr lang="en-US" sz="2000" dirty="0">
                  <a:solidFill>
                    <a:srgbClr val="002060"/>
                  </a:solidFill>
                  <a:latin typeface="+mj-lt"/>
                  <a:ea typeface="+mj-ea"/>
                  <a:cs typeface="+mj-cs"/>
                </a:rPr>
                <a:t>Joint efforts by a variety of actors who tackle challenges which are too complex for a single actor (e.g. establishing functional value chains)</a:t>
              </a:r>
            </a:p>
            <a:p>
              <a:pPr marL="285750" indent="-285750">
                <a:buFont typeface="Arial" pitchFamily="34" charset="0"/>
                <a:buChar char="•"/>
              </a:pPr>
              <a:r>
                <a:rPr lang="en-US" sz="2000" dirty="0">
                  <a:solidFill>
                    <a:srgbClr val="002060"/>
                  </a:solidFill>
                  <a:latin typeface="+mj-lt"/>
                  <a:ea typeface="+mj-ea"/>
                  <a:cs typeface="+mj-cs"/>
                </a:rPr>
                <a:t>Includes public, private sector and civil society org. (CSO)</a:t>
              </a:r>
            </a:p>
            <a:p>
              <a:pPr marL="285750" indent="-285750">
                <a:buFont typeface="Arial" pitchFamily="34" charset="0"/>
                <a:buChar char="•"/>
              </a:pPr>
              <a:r>
                <a:rPr lang="en-US" sz="2000" dirty="0">
                  <a:solidFill>
                    <a:srgbClr val="002060"/>
                  </a:solidFill>
                  <a:latin typeface="+mj-lt"/>
                  <a:ea typeface="+mj-ea"/>
                  <a:cs typeface="+mj-cs"/>
                </a:rPr>
                <a:t>Example: </a:t>
              </a:r>
              <a:r>
                <a:rPr lang="en-US" sz="2000" b="1" dirty="0">
                  <a:solidFill>
                    <a:srgbClr val="002060"/>
                  </a:solidFill>
                  <a:latin typeface="+mj-lt"/>
                  <a:ea typeface="+mj-ea"/>
                  <a:cs typeface="+mj-cs"/>
                </a:rPr>
                <a:t>PPDP</a:t>
              </a:r>
              <a:r>
                <a:rPr lang="en-US" sz="2000" dirty="0">
                  <a:solidFill>
                    <a:srgbClr val="002060"/>
                  </a:solidFill>
                  <a:latin typeface="+mj-lt"/>
                  <a:ea typeface="+mj-ea"/>
                  <a:cs typeface="+mj-cs"/>
                </a:rPr>
                <a:t> (</a:t>
              </a:r>
              <a:r>
                <a:rPr lang="en-US" sz="2000" dirty="0" err="1">
                  <a:solidFill>
                    <a:srgbClr val="002060"/>
                  </a:solidFill>
                  <a:latin typeface="+mj-lt"/>
                  <a:ea typeface="+mj-ea"/>
                  <a:cs typeface="+mj-cs"/>
                </a:rPr>
                <a:t>Sida</a:t>
              </a:r>
              <a:r>
                <a:rPr lang="en-US" sz="2000" dirty="0">
                  <a:solidFill>
                    <a:srgbClr val="002060"/>
                  </a:solidFill>
                  <a:latin typeface="+mj-lt"/>
                  <a:ea typeface="+mj-ea"/>
                  <a:cs typeface="+mj-cs"/>
                </a:rPr>
                <a:t>), </a:t>
              </a:r>
              <a:r>
                <a:rPr lang="en-US" sz="2000" dirty="0" err="1">
                  <a:solidFill>
                    <a:srgbClr val="002060"/>
                  </a:solidFill>
                  <a:latin typeface="+mj-lt"/>
                  <a:ea typeface="+mj-ea"/>
                  <a:cs typeface="+mj-cs"/>
                </a:rPr>
                <a:t>DeveloPPP</a:t>
              </a:r>
              <a:r>
                <a:rPr lang="en-US" sz="2000" dirty="0">
                  <a:solidFill>
                    <a:srgbClr val="002060"/>
                  </a:solidFill>
                  <a:latin typeface="+mj-lt"/>
                  <a:ea typeface="+mj-ea"/>
                  <a:cs typeface="+mj-cs"/>
                </a:rPr>
                <a:t> (GIZ/</a:t>
              </a:r>
              <a:r>
                <a:rPr lang="en-US" sz="2000" dirty="0" err="1">
                  <a:solidFill>
                    <a:srgbClr val="002060"/>
                  </a:solidFill>
                  <a:latin typeface="+mj-lt"/>
                  <a:ea typeface="+mj-ea"/>
                  <a:cs typeface="+mj-cs"/>
                </a:rPr>
                <a:t>KfW</a:t>
              </a:r>
              <a:r>
                <a:rPr lang="en-US" sz="2000" dirty="0">
                  <a:solidFill>
                    <a:srgbClr val="002060"/>
                  </a:solidFill>
                  <a:latin typeface="+mj-lt"/>
                  <a:ea typeface="+mj-ea"/>
                  <a:cs typeface="+mj-cs"/>
                </a:rPr>
                <a:t>, private/public sector)</a:t>
              </a:r>
            </a:p>
          </p:txBody>
        </p:sp>
      </p:grpSp>
      <p:grpSp>
        <p:nvGrpSpPr>
          <p:cNvPr id="13" name="Group 12">
            <a:extLst>
              <a:ext uri="{FF2B5EF4-FFF2-40B4-BE49-F238E27FC236}">
                <a16:creationId xmlns:a16="http://schemas.microsoft.com/office/drawing/2014/main" id="{E5C91EA7-90B5-4A70-AA56-08F85F681259}"/>
              </a:ext>
            </a:extLst>
          </p:cNvPr>
          <p:cNvGrpSpPr/>
          <p:nvPr/>
        </p:nvGrpSpPr>
        <p:grpSpPr>
          <a:xfrm>
            <a:off x="435291" y="1152595"/>
            <a:ext cx="11710339" cy="1938992"/>
            <a:chOff x="69531" y="1152595"/>
            <a:chExt cx="11710339" cy="1938992"/>
          </a:xfrm>
        </p:grpSpPr>
        <p:sp>
          <p:nvSpPr>
            <p:cNvPr id="14" name="Rechteck 7">
              <a:extLst>
                <a:ext uri="{FF2B5EF4-FFF2-40B4-BE49-F238E27FC236}">
                  <a16:creationId xmlns:a16="http://schemas.microsoft.com/office/drawing/2014/main" id="{702D15AF-6738-4A3B-A351-0B034762929C}"/>
                </a:ext>
              </a:extLst>
            </p:cNvPr>
            <p:cNvSpPr/>
            <p:nvPr/>
          </p:nvSpPr>
          <p:spPr>
            <a:xfrm>
              <a:off x="69531" y="1664530"/>
              <a:ext cx="2348484" cy="1415998"/>
            </a:xfrm>
            <a:prstGeom prst="rect">
              <a:avLst/>
            </a:prstGeom>
            <a:solidFill>
              <a:schemeClr val="accent4"/>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2400" dirty="0">
                  <a:cs typeface="Arial" pitchFamily="34" charset="0"/>
                </a:rPr>
                <a:t>Structured  Dialogue</a:t>
              </a:r>
            </a:p>
          </p:txBody>
        </p:sp>
        <p:sp>
          <p:nvSpPr>
            <p:cNvPr id="15" name="Textfeld 13">
              <a:extLst>
                <a:ext uri="{FF2B5EF4-FFF2-40B4-BE49-F238E27FC236}">
                  <a16:creationId xmlns:a16="http://schemas.microsoft.com/office/drawing/2014/main" id="{04DDD781-5149-47F4-8724-59BF4E1916F9}"/>
                </a:ext>
              </a:extLst>
            </p:cNvPr>
            <p:cNvSpPr txBox="1">
              <a:spLocks noChangeArrowheads="1"/>
            </p:cNvSpPr>
            <p:nvPr/>
          </p:nvSpPr>
          <p:spPr bwMode="auto">
            <a:xfrm>
              <a:off x="3022296" y="1152595"/>
              <a:ext cx="8757574" cy="1938992"/>
            </a:xfrm>
            <a:prstGeom prst="rect">
              <a:avLst/>
            </a:prstGeom>
            <a:noFill/>
            <a:ln w="9525">
              <a:noFill/>
              <a:miter lim="800000"/>
              <a:headEnd/>
              <a:tailEnd/>
            </a:ln>
          </p:spPr>
          <p:txBody>
            <a:bodyPr wrap="square">
              <a:spAutoFit/>
            </a:bodyPr>
            <a:lstStyle/>
            <a:p>
              <a:pPr marL="285750" indent="-285750">
                <a:buFont typeface="Arial" pitchFamily="34" charset="0"/>
                <a:buChar char="•"/>
              </a:pPr>
              <a:endParaRPr lang="en-US" sz="2000" dirty="0">
                <a:solidFill>
                  <a:srgbClr val="002060"/>
                </a:solidFill>
                <a:latin typeface="+mj-lt"/>
                <a:ea typeface="+mj-ea"/>
                <a:cs typeface="+mj-cs"/>
              </a:endParaRPr>
            </a:p>
            <a:p>
              <a:pPr marL="285750" indent="-285750">
                <a:buFont typeface="Arial" pitchFamily="34" charset="0"/>
                <a:buChar char="•"/>
              </a:pPr>
              <a:r>
                <a:rPr lang="en-GB" sz="2000" dirty="0">
                  <a:solidFill>
                    <a:srgbClr val="002060"/>
                  </a:solidFill>
                  <a:latin typeface="+mj-lt"/>
                  <a:ea typeface="+mj-ea"/>
                  <a:cs typeface="+mj-cs"/>
                </a:rPr>
                <a:t>Heart of the SB4A</a:t>
              </a:r>
            </a:p>
            <a:p>
              <a:pPr marL="285750" indent="-285750">
                <a:buFont typeface="Arial" pitchFamily="34" charset="0"/>
                <a:buChar char="•"/>
              </a:pPr>
              <a:r>
                <a:rPr lang="en-GB" sz="2000" b="1" dirty="0">
                  <a:solidFill>
                    <a:srgbClr val="002060"/>
                  </a:solidFill>
                  <a:latin typeface="+mj-lt"/>
                  <a:ea typeface="+mj-ea"/>
                  <a:cs typeface="+mj-cs"/>
                </a:rPr>
                <a:t>PPD</a:t>
              </a:r>
              <a:r>
                <a:rPr lang="en-GB" sz="2000" dirty="0">
                  <a:solidFill>
                    <a:srgbClr val="002060"/>
                  </a:solidFill>
                  <a:latin typeface="+mj-lt"/>
                  <a:ea typeface="+mj-ea"/>
                  <a:cs typeface="+mj-cs"/>
                </a:rPr>
                <a:t> at strategic, international, sectoral and local level </a:t>
              </a:r>
            </a:p>
            <a:p>
              <a:pPr marL="285750" indent="-285750">
                <a:buFont typeface="Arial" pitchFamily="34" charset="0"/>
                <a:buChar char="•"/>
              </a:pPr>
              <a:r>
                <a:rPr lang="en-GB" sz="2000" dirty="0">
                  <a:solidFill>
                    <a:srgbClr val="002060"/>
                  </a:solidFill>
                  <a:latin typeface="+mj-lt"/>
                  <a:ea typeface="+mj-ea"/>
                  <a:cs typeface="+mj-cs"/>
                </a:rPr>
                <a:t>Aims to help identify the key constraints to private investment and the priority reforms to improve the business environment and IC</a:t>
              </a:r>
            </a:p>
            <a:p>
              <a:pPr marL="285750" indent="-285750">
                <a:buFont typeface="Arial" pitchFamily="34" charset="0"/>
                <a:buChar char="•"/>
              </a:pPr>
              <a:r>
                <a:rPr lang="en-GB" sz="2000" dirty="0">
                  <a:solidFill>
                    <a:srgbClr val="002060"/>
                  </a:solidFill>
                  <a:latin typeface="+mj-lt"/>
                  <a:ea typeface="+mj-ea"/>
                  <a:cs typeface="+mj-cs"/>
                </a:rPr>
                <a:t>Examples of existing platforms for the EU: </a:t>
              </a:r>
              <a:r>
                <a:rPr lang="en-GB" sz="2000" b="1" dirty="0">
                  <a:solidFill>
                    <a:srgbClr val="002060"/>
                  </a:solidFill>
                  <a:latin typeface="+mj-lt"/>
                  <a:ea typeface="+mj-ea"/>
                  <a:cs typeface="+mj-cs"/>
                </a:rPr>
                <a:t>SB4U</a:t>
              </a:r>
            </a:p>
          </p:txBody>
        </p:sp>
      </p:grpSp>
    </p:spTree>
    <p:extLst>
      <p:ext uri="{BB962C8B-B14F-4D97-AF65-F5344CB8AC3E}">
        <p14:creationId xmlns:p14="http://schemas.microsoft.com/office/powerpoint/2010/main" val="2345745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FR" dirty="0"/>
              <a:t>Public </a:t>
            </a:r>
            <a:r>
              <a:rPr lang="fr-FR" dirty="0" err="1"/>
              <a:t>Private</a:t>
            </a:r>
            <a:r>
              <a:rPr lang="fr-FR" dirty="0"/>
              <a:t> Dialogue </a:t>
            </a:r>
            <a:endParaRPr lang="en-GB" dirty="0"/>
          </a:p>
        </p:txBody>
      </p:sp>
      <p:sp>
        <p:nvSpPr>
          <p:cNvPr id="3" name="Subtitle 2"/>
          <p:cNvSpPr>
            <a:spLocks noGrp="1"/>
          </p:cNvSpPr>
          <p:nvPr>
            <p:ph type="subTitle" idx="1"/>
          </p:nvPr>
        </p:nvSpPr>
        <p:spPr/>
        <p:txBody>
          <a:bodyPr/>
          <a:lstStyle/>
          <a:p>
            <a:r>
              <a:rPr lang="fr-FR" dirty="0" err="1"/>
              <a:t>Definitions</a:t>
            </a:r>
            <a:r>
              <a:rPr lang="fr-FR" dirty="0"/>
              <a:t>, key </a:t>
            </a:r>
            <a:r>
              <a:rPr lang="fr-FR" dirty="0" err="1"/>
              <a:t>success</a:t>
            </a:r>
            <a:r>
              <a:rPr lang="fr-FR" dirty="0"/>
              <a:t> </a:t>
            </a:r>
            <a:r>
              <a:rPr lang="fr-FR" dirty="0" err="1"/>
              <a:t>factors</a:t>
            </a:r>
            <a:r>
              <a:rPr lang="fr-FR" dirty="0"/>
              <a:t> and </a:t>
            </a:r>
            <a:r>
              <a:rPr lang="fr-FR" dirty="0" err="1"/>
              <a:t>examples</a:t>
            </a:r>
            <a:r>
              <a:rPr lang="fr-FR" dirty="0"/>
              <a:t> of </a:t>
            </a:r>
            <a:r>
              <a:rPr lang="fr-FR" dirty="0" err="1"/>
              <a:t>projects</a:t>
            </a:r>
            <a:r>
              <a:rPr lang="fr-FR" dirty="0"/>
              <a:t> </a:t>
            </a:r>
            <a:endParaRPr lang="en-GB" dirty="0"/>
          </a:p>
        </p:txBody>
      </p:sp>
    </p:spTree>
    <p:extLst>
      <p:ext uri="{BB962C8B-B14F-4D97-AF65-F5344CB8AC3E}">
        <p14:creationId xmlns:p14="http://schemas.microsoft.com/office/powerpoint/2010/main" val="1144528581"/>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E7A3E0BC2DE344A175A9CFA169F55D" ma:contentTypeVersion="2" ma:contentTypeDescription="Create a new document." ma:contentTypeScope="" ma:versionID="37aeed5e0ab867f7aa37e25d3681961f">
  <xsd:schema xmlns:xsd="http://www.w3.org/2001/XMLSchema" xmlns:xs="http://www.w3.org/2001/XMLSchema" xmlns:p="http://schemas.microsoft.com/office/2006/metadata/properties" xmlns:ns2="798e3f15-8dbd-410c-a49f-fdfe1c53586c" targetNamespace="http://schemas.microsoft.com/office/2006/metadata/properties" ma:root="true" ma:fieldsID="3994954b81045e56c05ed00b721ca04c" ns2:_="">
    <xsd:import namespace="798e3f15-8dbd-410c-a49f-fdfe1c53586c"/>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8e3f15-8dbd-410c-a49f-fdfe1c5358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0D1D2DA-0A2C-46C6-89E3-5CFEFA2E40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98e3f15-8dbd-410c-a49f-fdfe1c5358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9836037-717B-4C0C-B58D-74C930F2F43B}">
  <ds:schemaRefs>
    <ds:schemaRef ds:uri="798e3f15-8dbd-410c-a49f-fdfe1c53586c"/>
    <ds:schemaRef ds:uri="http://schemas.microsoft.com/office/2006/documentManagement/types"/>
    <ds:schemaRef ds:uri="http://schemas.microsoft.com/office/infopath/2007/PartnerControls"/>
    <ds:schemaRef ds:uri="http://purl.org/dc/dcmitype/"/>
    <ds:schemaRef ds:uri="http://purl.org/dc/elements/1.1/"/>
    <ds:schemaRef ds:uri="http://schemas.microsoft.com/office/2006/metadata/properties"/>
    <ds:schemaRef ds:uri="http://schemas.openxmlformats.org/package/2006/metadata/core-properties"/>
    <ds:schemaRef ds:uri="http://www.w3.org/XML/1998/namespace"/>
    <ds:schemaRef ds:uri="http://purl.org/dc/terms/"/>
  </ds:schemaRefs>
</ds:datastoreItem>
</file>

<file path=customXml/itemProps3.xml><?xml version="1.0" encoding="utf-8"?>
<ds:datastoreItem xmlns:ds="http://schemas.openxmlformats.org/officeDocument/2006/customXml" ds:itemID="{C7809667-DBB3-4656-8113-981610498FF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5916</TotalTime>
  <Words>3312</Words>
  <Application>Microsoft Office PowerPoint</Application>
  <PresentationFormat>Widescreen</PresentationFormat>
  <Paragraphs>413</Paragraphs>
  <Slides>39</Slides>
  <Notes>30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39</vt:i4>
      </vt:variant>
    </vt:vector>
  </HeadingPairs>
  <TitlesOfParts>
    <vt:vector size="48" baseType="lpstr">
      <vt:lpstr>MS PGothic</vt:lpstr>
      <vt:lpstr>Arial</vt:lpstr>
      <vt:lpstr>Calibri</vt:lpstr>
      <vt:lpstr>Courier New</vt:lpstr>
      <vt:lpstr>Times</vt:lpstr>
      <vt:lpstr>Times New Roman</vt:lpstr>
      <vt:lpstr>Verdana</vt:lpstr>
      <vt:lpstr>Wingdings</vt:lpstr>
      <vt:lpstr>Office Theme</vt:lpstr>
      <vt:lpstr>Private Sector Engagement PPD and Business Fora</vt:lpstr>
      <vt:lpstr>Presentation structure</vt:lpstr>
      <vt:lpstr>Private Sector Engagement</vt:lpstr>
      <vt:lpstr>PowerPoint Presentation</vt:lpstr>
      <vt:lpstr>PSE: Policy Background</vt:lpstr>
      <vt:lpstr>PSE: Policy Background</vt:lpstr>
      <vt:lpstr>PSE: Definition</vt:lpstr>
      <vt:lpstr>PSE: Examples</vt:lpstr>
      <vt:lpstr>Public Private Dialogue </vt:lpstr>
      <vt:lpstr>PPD: definition </vt:lpstr>
      <vt:lpstr>PPD: types  </vt:lpstr>
      <vt:lpstr>PPD: key success factors</vt:lpstr>
      <vt:lpstr>PPD: key success factors</vt:lpstr>
      <vt:lpstr>PPD: key success factors</vt:lpstr>
      <vt:lpstr>PPD: key success factors</vt:lpstr>
      <vt:lpstr>PPD: key success factors</vt:lpstr>
      <vt:lpstr>PPD: examples of support/facilitation projects</vt:lpstr>
      <vt:lpstr>PPD: examples of support/facilitation projects</vt:lpstr>
      <vt:lpstr>PPD: examples of support/facilitation projects</vt:lpstr>
      <vt:lpstr>Public Private Dialogue </vt:lpstr>
      <vt:lpstr>Public Private Dialogue </vt:lpstr>
      <vt:lpstr>PPD: Group exercise </vt:lpstr>
      <vt:lpstr>PPD: Group exercise </vt:lpstr>
      <vt:lpstr>SB4A Platform </vt:lpstr>
      <vt:lpstr>SB4A Platform: Policy background </vt:lpstr>
      <vt:lpstr>SB4A Platform: Policy background </vt:lpstr>
      <vt:lpstr>SB4A Platform: Policy background </vt:lpstr>
      <vt:lpstr>SB4A Platform: SB4A Survey </vt:lpstr>
      <vt:lpstr>SB4A Platform: SB4A Survey - progress </vt:lpstr>
      <vt:lpstr>SB4A Platform: SB4A Survey </vt:lpstr>
      <vt:lpstr>PowerPoint Presentation</vt:lpstr>
      <vt:lpstr>SB4A Platform: SB4A Survey </vt:lpstr>
      <vt:lpstr>SB4A Platform: SB4A Survey </vt:lpstr>
      <vt:lpstr>SB4A Platform </vt:lpstr>
      <vt:lpstr>SB4A Platform: Experience from Mali </vt:lpstr>
      <vt:lpstr>SB4A Platform: Experience from Mali </vt:lpstr>
      <vt:lpstr>Business Fora </vt:lpstr>
      <vt:lpstr>Business Fora : a few examples </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KELECOM Diane (DEVCO-EXT)</dc:creator>
  <cp:lastModifiedBy>François Kacen</cp:lastModifiedBy>
  <cp:revision>49</cp:revision>
  <dcterms:created xsi:type="dcterms:W3CDTF">2020-02-21T11:23:23Z</dcterms:created>
  <dcterms:modified xsi:type="dcterms:W3CDTF">2020-11-19T09:32:54Z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0x01010033E7A3E0BC2DE344A175A9CFA169F55D</vt:lpwstr>
  </property>
</Properties>
</file>